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322" r:id="rId5"/>
    <p:sldId id="348" r:id="rId6"/>
    <p:sldId id="387" r:id="rId7"/>
    <p:sldId id="349" r:id="rId8"/>
    <p:sldId id="350" r:id="rId9"/>
    <p:sldId id="347" r:id="rId10"/>
    <p:sldId id="36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7" r:id="rId27"/>
    <p:sldId id="369" r:id="rId28"/>
    <p:sldId id="372" r:id="rId29"/>
    <p:sldId id="373" r:id="rId30"/>
    <p:sldId id="374" r:id="rId31"/>
    <p:sldId id="375" r:id="rId32"/>
    <p:sldId id="377" r:id="rId33"/>
    <p:sldId id="376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70" r:id="rId44"/>
    <p:sldId id="343" r:id="rId45"/>
    <p:sldId id="371" r:id="rId46"/>
    <p:sldId id="289" r:id="rId47"/>
  </p:sldIdLst>
  <p:sldSz cx="24384000" cy="13716000"/>
  <p:notesSz cx="6858000" cy="9144000"/>
  <p:embeddedFontLst>
    <p:embeddedFont>
      <p:font typeface="OCRB" panose="020B0609020202020204" pitchFamily="49" charset="77"/>
      <p:regular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ExtraBold" panose="020B0606030504020204" pitchFamily="34" charset="0"/>
      <p:bold r:id="rId54"/>
      <p:italic r:id="rId55"/>
      <p:boldItalic r:id="rId56"/>
    </p:embeddedFont>
    <p:embeddedFont>
      <p:font typeface="Open Sans Light" panose="020B0306030504020204" pitchFamily="34" charset="0"/>
      <p:regular r:id="rId57"/>
      <p:italic r:id="rId58"/>
    </p:embeddedFont>
    <p:embeddedFont>
      <p:font typeface="Open Sans Semibold" panose="020B0606030504020204" pitchFamily="34" charset="0"/>
      <p:regular r:id="rId59"/>
      <p:bold r:id="rId60"/>
      <p:italic r:id="rId61"/>
      <p:boldItalic r:id="rId62"/>
    </p:embeddedFont>
    <p:embeddedFont>
      <p:font typeface="Tahoma" panose="020B0604030504040204" pitchFamily="34" charset="0"/>
      <p:regular r:id="rId63"/>
      <p:bold r:id="rId6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CF9"/>
    <a:srgbClr val="F0FEDE"/>
    <a:srgbClr val="F3F3F3"/>
    <a:srgbClr val="E4FDC3"/>
    <a:srgbClr val="FFEAD5"/>
    <a:srgbClr val="9A4D00"/>
    <a:srgbClr val="FFCB98"/>
    <a:srgbClr val="F5AF36"/>
    <a:srgbClr val="314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 autoAdjust="0"/>
    <p:restoredTop sz="90447" autoAdjust="0"/>
  </p:normalViewPr>
  <p:slideViewPr>
    <p:cSldViewPr snapToGrid="0" snapToObjects="1">
      <p:cViewPr varScale="1">
        <p:scale>
          <a:sx n="50" d="100"/>
          <a:sy n="50" d="100"/>
        </p:scale>
        <p:origin x="1352" y="18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118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87348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Open Sans Light" pitchFamily="2" charset="0"/>
        <a:ea typeface="Open Sans Light" pitchFamily="2" charset="0"/>
        <a:cs typeface="Open Sans Light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878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5004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2565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6102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9048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589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9036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5718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5437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226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515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806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2200" b="0" i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"/>
              </a:rPr>
              <a:t>Heaps -- Linked-list Implementation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574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2200" b="0" i="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"/>
              </a:rPr>
              <a:t>Heaps -- Linked-list Implementation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802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397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277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550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639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02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4853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793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9.svg"/><Relationship Id="rId7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6474C2C-5958-6F6B-1482-E67DED339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4" name="UNIVERSITAS BINA NUSANTARA">
            <a:extLst>
              <a:ext uri="{FF2B5EF4-FFF2-40B4-BE49-F238E27FC236}">
                <a16:creationId xmlns:a16="http://schemas.microsoft.com/office/drawing/2014/main" id="{5DC7F27E-9CB9-099F-4DA7-367C6ADB411B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72B8CD-2B60-168D-460C-3FFD38B69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7" y="758208"/>
            <a:ext cx="2698754" cy="114300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A49E29-524D-6392-0485-9DF63C0D6D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4124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3B0134B8-92DD-5A47-83ED-ED2B1DC0A2FA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797979"/>
              </a:gs>
              <a:gs pos="100000">
                <a:srgbClr val="A9A9A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3EC82-39FF-16C4-642C-2070D4989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79D2E17-CD2E-3750-65DE-315E0C44F5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94635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AB40C6-E41E-9F54-5391-1B969D0CD911}"/>
              </a:ext>
            </a:extLst>
          </p:cNvPr>
          <p:cNvSpPr/>
          <p:nvPr userDrawn="1"/>
        </p:nvSpPr>
        <p:spPr>
          <a:xfrm>
            <a:off x="6181816" y="4686855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0221CE-1DAF-B881-9928-5F7152658A68}"/>
              </a:ext>
            </a:extLst>
          </p:cNvPr>
          <p:cNvSpPr/>
          <p:nvPr userDrawn="1"/>
        </p:nvSpPr>
        <p:spPr>
          <a:xfrm>
            <a:off x="2167377" y="4686855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69ADC5F-7856-93FC-73B6-D0FD6CF17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814" y="4995800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0A99FD3-8026-DED8-6415-E6F86A72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4063" y="4995800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7E1DC-6698-D91F-6E0F-EE6AA5A0EE44}"/>
              </a:ext>
            </a:extLst>
          </p:cNvPr>
          <p:cNvSpPr/>
          <p:nvPr userDrawn="1"/>
        </p:nvSpPr>
        <p:spPr>
          <a:xfrm>
            <a:off x="6181816" y="7440664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46BDD-E691-E2BA-47E5-B549A7229C89}"/>
              </a:ext>
            </a:extLst>
          </p:cNvPr>
          <p:cNvSpPr/>
          <p:nvPr userDrawn="1"/>
        </p:nvSpPr>
        <p:spPr>
          <a:xfrm>
            <a:off x="2167377" y="7440664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0AF2BE-EDAA-B7C2-8580-AB1ACF70EF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1814" y="7749609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C36AFE-3A01-B3EC-7E28-B8F97B9003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54063" y="7749609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4B4FD-950C-7E7E-B32E-0106A01D53C4}"/>
              </a:ext>
            </a:extLst>
          </p:cNvPr>
          <p:cNvSpPr/>
          <p:nvPr userDrawn="1"/>
        </p:nvSpPr>
        <p:spPr>
          <a:xfrm>
            <a:off x="6181816" y="10194473"/>
            <a:ext cx="15362340" cy="1800000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66147-1D67-88E4-9FE7-F833346E464A}"/>
              </a:ext>
            </a:extLst>
          </p:cNvPr>
          <p:cNvSpPr/>
          <p:nvPr userDrawn="1"/>
        </p:nvSpPr>
        <p:spPr>
          <a:xfrm>
            <a:off x="2167377" y="10194473"/>
            <a:ext cx="4545657" cy="180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248EF39-489B-0AB6-1C39-97964F658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51814" y="10503418"/>
            <a:ext cx="13796177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37917F2-61C0-8B23-0D87-2AA3EEB837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4063" y="10503418"/>
            <a:ext cx="3372284" cy="1204225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3F0C4EB7-81AE-6D10-33F3-83A99AC2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43113C8-679B-440C-38CF-27CC1A6FF3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47DDD-26C7-6643-F78E-7D846EE61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4" name="Group">
            <a:extLst>
              <a:ext uri="{FF2B5EF4-FFF2-40B4-BE49-F238E27FC236}">
                <a16:creationId xmlns:a16="http://schemas.microsoft.com/office/drawing/2014/main" id="{7ECEA5DF-6E18-3A6E-8D5B-83F815F6641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091168A-CF21-90B0-E317-4D5837F6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66F1D347-8887-50E1-404D-81CA8EA9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31815DE4-517D-1DFD-DEB0-EFAEBDA0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981027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>
            <a:extLst>
              <a:ext uri="{FF2B5EF4-FFF2-40B4-BE49-F238E27FC236}">
                <a16:creationId xmlns:a16="http://schemas.microsoft.com/office/drawing/2014/main" id="{5B500D99-BCA8-5A47-AC2D-7A5DFB585C9A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04" name="Content Placeholder 7">
            <a:extLst>
              <a:ext uri="{FF2B5EF4-FFF2-40B4-BE49-F238E27FC236}">
                <a16:creationId xmlns:a16="http://schemas.microsoft.com/office/drawing/2014/main" id="{A238D5AC-1068-5240-9AFA-91BA1250D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99AE5-3E66-BB3F-4028-3D48CC999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394FDA65-5E81-1098-0941-1FB18BED14DD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38BA09D8-F8B2-19A8-B70A-1A73ACE2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8189981-CA8D-3F41-4C71-452D07E5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F2CA1978-1D7F-9FBC-1610-A6CA7FFA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340510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D2A636C9-947E-150D-EB07-22919761FA60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737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342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43307" y="9337350"/>
            <a:ext cx="4759266" cy="231550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3A552A97-F867-374E-B40D-BD84D80804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DB283EA2-01A0-334D-8038-2E3190C1B2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05342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5710E30-F50B-2E47-A284-AB9A73F6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43307" y="4297293"/>
            <a:ext cx="4759266" cy="417234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8984F-75C1-9D5B-FF38-2151D7714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4440FB6-864F-EC32-9C12-F5781DD839A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D2AEEAF-7ADA-0233-2FB3-A724EEF0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27230D68-4A71-B42E-9C59-8EFE95EE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FA4D137-12D3-04A4-6F7D-A965125F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5051892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3A325C97-8FC1-69A4-76A6-9BFCCE62D08F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F28C692-0EE9-7D99-17B4-3313049F0A01}"/>
              </a:ext>
            </a:extLst>
          </p:cNvPr>
          <p:cNvSpPr/>
          <p:nvPr userDrawn="1"/>
        </p:nvSpPr>
        <p:spPr>
          <a:xfrm>
            <a:off x="7398337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B89336-F494-2062-ED79-0A44623AD4C4}"/>
              </a:ext>
            </a:extLst>
          </p:cNvPr>
          <p:cNvSpPr/>
          <p:nvPr userDrawn="1"/>
        </p:nvSpPr>
        <p:spPr>
          <a:xfrm>
            <a:off x="2167377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94247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AEE51-4476-0347-EE71-4727AC7D90CC}"/>
              </a:ext>
            </a:extLst>
          </p:cNvPr>
          <p:cNvSpPr/>
          <p:nvPr userDrawn="1"/>
        </p:nvSpPr>
        <p:spPr>
          <a:xfrm>
            <a:off x="9278138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DF8073-7CBE-78F8-385D-33EC70507F81}"/>
              </a:ext>
            </a:extLst>
          </p:cNvPr>
          <p:cNvSpPr/>
          <p:nvPr userDrawn="1"/>
        </p:nvSpPr>
        <p:spPr>
          <a:xfrm>
            <a:off x="16388899" y="5155107"/>
            <a:ext cx="4924799" cy="4320000"/>
          </a:xfrm>
          <a:prstGeom prst="roundRect">
            <a:avLst>
              <a:gd name="adj" fmla="val 711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06E93C-E9EF-DAD7-BDE3-8DDAB05CD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19708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4C3FA-E7EC-73CE-DEC9-E0D1DACCC9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2946" y="5701845"/>
            <a:ext cx="3895763" cy="3300760"/>
          </a:xfrm>
        </p:spPr>
        <p:txBody>
          <a:bodyPr>
            <a:noAutofit/>
          </a:bodyPr>
          <a:lstStyle>
            <a:lvl1pPr marL="0" indent="0">
              <a:buNone/>
              <a:defRPr kumimoji="0" lang="en-US" sz="3200" b="0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B745795-7EE3-42BF-EDBE-49D4FAD835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9891" y="10445295"/>
            <a:ext cx="19038148" cy="1701954"/>
          </a:xfrm>
        </p:spPr>
        <p:txBody>
          <a:bodyPr>
            <a:noAutofit/>
          </a:bodyPr>
          <a:lstStyle>
            <a:lvl1pPr marL="0" indent="0">
              <a:buNone/>
              <a:defRPr kumimoji="0" lang="en-US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AE76436-839B-BF36-E19E-893653562EA3}"/>
              </a:ext>
            </a:extLst>
          </p:cNvPr>
          <p:cNvSpPr/>
          <p:nvPr userDrawn="1"/>
        </p:nvSpPr>
        <p:spPr>
          <a:xfrm>
            <a:off x="14509098" y="6690612"/>
            <a:ext cx="1573640" cy="118201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FF0438-821D-3C18-6D61-1BD73A4DC167}"/>
              </a:ext>
            </a:extLst>
          </p:cNvPr>
          <p:cNvSpPr/>
          <p:nvPr userDrawn="1"/>
        </p:nvSpPr>
        <p:spPr>
          <a:xfrm>
            <a:off x="4241849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C35716-81E4-A54F-3272-89DAA37CF79D}"/>
              </a:ext>
            </a:extLst>
          </p:cNvPr>
          <p:cNvSpPr/>
          <p:nvPr userDrawn="1"/>
        </p:nvSpPr>
        <p:spPr>
          <a:xfrm>
            <a:off x="11279661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587B62-738C-1BE8-E775-FC6EC9D2556E}"/>
              </a:ext>
            </a:extLst>
          </p:cNvPr>
          <p:cNvSpPr/>
          <p:nvPr userDrawn="1"/>
        </p:nvSpPr>
        <p:spPr>
          <a:xfrm>
            <a:off x="18463370" y="4015089"/>
            <a:ext cx="775855" cy="83673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 Light" pitchFamily="2" charset="0"/>
                <a:ea typeface="Open Sans Light" pitchFamily="2" charset="0"/>
                <a:cs typeface="Open Sans Light" pitchFamily="2" charset="0"/>
                <a:sym typeface="Helvetica Neue Medium"/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48672-F1E2-A230-B095-57E67183F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8D3FDAF8-012C-4D3A-C949-6317F6E219D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56EB9265-9B68-78E9-B5B8-F2C39D91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445F39B-125D-DE62-15D6-B4FE5E3C4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CC8E73D5-72F6-77A3-C650-62976C85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09284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5F33489-AE64-A520-339D-37FA55DCDDCD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4A212B9-DBD9-E746-BAFB-9234B89096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67377" y="6556917"/>
            <a:ext cx="9768906" cy="557561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199BEEEC-0D44-544B-A30D-8F854BF4A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39930" y="4210629"/>
            <a:ext cx="9099057" cy="7921898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3C6146-DC72-7FB3-6375-B120A24C1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6938" y="4210049"/>
            <a:ext cx="9768874" cy="2039112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D14E8-DE1C-14FC-FEA7-30EAAA9B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E62B7B4A-4960-D224-2BB3-BD1A6C05E12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6F2D1DB1-7918-B846-534B-BCACC790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33628EC-398A-85C8-EA60-202449B3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4EE2131F-630C-FF89-05AC-61DFC807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853298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28F252AD-5DE4-7070-6059-31CB6E8E15CC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Or 3">
            <a:extLst>
              <a:ext uri="{FF2B5EF4-FFF2-40B4-BE49-F238E27FC236}">
                <a16:creationId xmlns:a16="http://schemas.microsoft.com/office/drawing/2014/main" id="{E68A1B27-C10C-399D-6C52-E0B8F062FF6D}"/>
              </a:ext>
            </a:extLst>
          </p:cNvPr>
          <p:cNvSpPr/>
          <p:nvPr userDrawn="1"/>
        </p:nvSpPr>
        <p:spPr>
          <a:xfrm>
            <a:off x="7481303" y="3712458"/>
            <a:ext cx="9144000" cy="9144000"/>
          </a:xfrm>
          <a:prstGeom prst="flowChartOr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E1FE12-D6E7-CC76-3FE4-BC8F0EC78DF0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>
            <a:off x="12053303" y="3712458"/>
            <a:ext cx="22098" cy="914400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45EE12-0322-D3C6-8589-1B9554503365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H="1">
            <a:off x="7481303" y="8284458"/>
            <a:ext cx="9144000" cy="0"/>
          </a:xfrm>
          <a:prstGeom prst="line">
            <a:avLst/>
          </a:prstGeom>
          <a:noFill/>
          <a:ln w="76200" cap="flat">
            <a:solidFill>
              <a:srgbClr val="314F9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9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FC4F9637-2BA1-E3F7-1599-2295EF076C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6949" y="7294814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7270689-CD03-86EE-AD4E-701F61CD37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56949" y="8617313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5939A4B-8504-2C32-E90E-9DA4843EF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65741" y="7298299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4D6C0A8-7DC7-6F84-E472-8E0CA423C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997" y="8595891"/>
            <a:ext cx="3795402" cy="7512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2060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9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6ADBE3FB-D313-E2BC-715C-D8600CF8B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55744" y="4018728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79FD328-17AF-2BB2-5730-3D5CA0EE97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255744" y="8938684"/>
            <a:ext cx="4683924" cy="3600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0" name="Graphic 19" descr="Artificial Intelligence with solid fill">
            <a:extLst>
              <a:ext uri="{FF2B5EF4-FFF2-40B4-BE49-F238E27FC236}">
                <a16:creationId xmlns:a16="http://schemas.microsoft.com/office/drawing/2014/main" id="{717E632E-7C2D-8BE2-BA0D-FBA56ED59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8162" y="4999921"/>
            <a:ext cx="1936946" cy="1936946"/>
          </a:xfrm>
          <a:prstGeom prst="rect">
            <a:avLst/>
          </a:prstGeom>
        </p:spPr>
      </p:pic>
      <p:pic>
        <p:nvPicPr>
          <p:cNvPr id="22" name="Graphic 21" descr="Atom with solid fill">
            <a:extLst>
              <a:ext uri="{FF2B5EF4-FFF2-40B4-BE49-F238E27FC236}">
                <a16:creationId xmlns:a16="http://schemas.microsoft.com/office/drawing/2014/main" id="{CCE4C43E-15B3-15EB-CF11-EB3378A3CE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038" y="4968699"/>
            <a:ext cx="1958731" cy="1958731"/>
          </a:xfrm>
          <a:prstGeom prst="rect">
            <a:avLst/>
          </a:prstGeom>
        </p:spPr>
      </p:pic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0445AAA4-0C9A-80AB-86CE-F91A16FFC2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135" y="9715514"/>
            <a:ext cx="1696410" cy="1696410"/>
          </a:xfrm>
          <a:prstGeom prst="rect">
            <a:avLst/>
          </a:prstGeom>
        </p:spPr>
      </p:pic>
      <p:pic>
        <p:nvPicPr>
          <p:cNvPr id="35" name="Graphic 34" descr="Blockchain with solid fill">
            <a:extLst>
              <a:ext uri="{FF2B5EF4-FFF2-40B4-BE49-F238E27FC236}">
                <a16:creationId xmlns:a16="http://schemas.microsoft.com/office/drawing/2014/main" id="{CB7D00AA-1C33-1508-6057-E10BDF964F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7038" y="9711819"/>
            <a:ext cx="1700105" cy="1700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FCB3B-92B7-9A04-09DB-5667129A3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805F1785-290C-1641-A96F-184692C72980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DE051A88-BFBF-58FB-0D20-AA66E50B9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FF606EC9-F598-701C-CF2B-AC339348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1DD6A07B-1CB5-B903-09DB-950559FCE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701029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55631E8-C878-10B3-37B6-B446CE8244F9}"/>
              </a:ext>
            </a:extLst>
          </p:cNvPr>
          <p:cNvSpPr/>
          <p:nvPr userDrawn="1"/>
        </p:nvSpPr>
        <p:spPr>
          <a:xfrm>
            <a:off x="-13856" y="2360348"/>
            <a:ext cx="24397856" cy="11436178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CRB" panose="020F0502020204030204" pitchFamily="34" charset="0"/>
              <a:ea typeface="Open Sans Light" pitchFamily="2" charset="0"/>
              <a:cs typeface="OCRB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B267469-4390-8C92-5D06-4DA338A10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938" y="4349750"/>
            <a:ext cx="12097701" cy="3462458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6BCDD7A-9667-FF15-DEDB-20C0D431E0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6938" y="8938684"/>
            <a:ext cx="19839621" cy="3676241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5pPr marL="24384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EEEA3E7D-43D1-BB41-8C28-FEDBD7273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0" y="4320116"/>
            <a:ext cx="3535680" cy="353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F61AE-0C1A-636C-687E-207E2A2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A734540B-EB64-130D-3523-93575103ED02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953221E-8F74-C3B9-7C70-CFB02A3B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49A2096B-323B-F3EF-7CC9-DF562AC8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B7EE6C9-8BC7-CD09-089B-BA35D919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270408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>
            <a:extLst>
              <a:ext uri="{FF2B5EF4-FFF2-40B4-BE49-F238E27FC236}">
                <a16:creationId xmlns:a16="http://schemas.microsoft.com/office/drawing/2014/main" id="{57D6C136-B186-B244-9E34-B1B3CC503956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C2D7F5C-BD73-5445-9E3A-82A31E22F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751" y="10942822"/>
            <a:ext cx="8523218" cy="1444847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5FCA52D-C087-3347-A5F3-54D623B211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84029" y="10972442"/>
            <a:ext cx="8523218" cy="1444848"/>
          </a:xfrm>
        </p:spPr>
        <p:txBody>
          <a:bodyPr>
            <a:noAutofit/>
          </a:bodyPr>
          <a:lstStyle>
            <a:lvl1pPr marL="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520A367-5826-4047-8F6E-2143367953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6751" y="4582010"/>
            <a:ext cx="8523218" cy="5555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9A473F0-3B7E-704A-AA89-F4277FCB99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684029" y="4582010"/>
            <a:ext cx="8523218" cy="557746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0B6C-2009-3AB9-2B36-C9C111BD1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6BFD5909-E19C-D820-5C51-280C15B09CBC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8B08C927-B7A0-43BA-4100-83612BFB5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AFC5A1D-896A-4BE5-A25A-A01721372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58C85CFC-A584-60C9-398C-FC5F3B10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7924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450F1BD6-0F15-C34E-9F74-50970B5378D2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4D80AC6-9CFD-09B5-1CEF-F695884CCD0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11460163" y="3962400"/>
            <a:ext cx="12118975" cy="9083675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6CC15-DCB9-9ABD-A03B-8B586BD05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2075" y="3962399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 descr="Blockchain with solid fill">
            <a:extLst>
              <a:ext uri="{FF2B5EF4-FFF2-40B4-BE49-F238E27FC236}">
                <a16:creationId xmlns:a16="http://schemas.microsoft.com/office/drawing/2014/main" id="{C6F9FEE2-3F55-6EBA-4F92-F43ABD638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7047" y="3962400"/>
            <a:ext cx="1403522" cy="1403522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597BD3B-4478-8A1D-BD26-1D9EFAA7F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075" y="8861383"/>
            <a:ext cx="7010400" cy="4058049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 descr="Bullseye with solid fill">
            <a:extLst>
              <a:ext uri="{FF2B5EF4-FFF2-40B4-BE49-F238E27FC236}">
                <a16:creationId xmlns:a16="http://schemas.microsoft.com/office/drawing/2014/main" id="{D6B829BF-9E0D-0105-F75C-8DDD429EFC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7110" y="8648744"/>
            <a:ext cx="1403521" cy="1403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22165-28E5-078B-D527-EB85E34E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1AB01AB1-EADC-77A2-A940-2DE69B7ABE8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B174F11-D671-E0EF-C5C9-332FF7B2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2D60E6B-CEFB-1201-1ABC-A47A5C6D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Image" descr="Image">
              <a:extLst>
                <a:ext uri="{FF2B5EF4-FFF2-40B4-BE49-F238E27FC236}">
                  <a16:creationId xmlns:a16="http://schemas.microsoft.com/office/drawing/2014/main" id="{3ECE39F8-02C5-64A7-9AC5-4BDC8C44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11012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0CE21BA8-841F-EE46-90AB-358900DBBA45}"/>
              </a:ext>
            </a:extLst>
          </p:cNvPr>
          <p:cNvSpPr/>
          <p:nvPr userDrawn="1"/>
        </p:nvSpPr>
        <p:spPr>
          <a:xfrm>
            <a:off x="0" y="2363008"/>
            <a:ext cx="24384000" cy="11436178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2058"/>
            <a:ext cx="14715569" cy="510281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rgbClr val="424242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CCD29839-25B4-3D48-8D8C-B1D859A74A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930" y="5334432"/>
            <a:ext cx="13714940" cy="4522264"/>
          </a:xfrm>
        </p:spPr>
        <p:txBody>
          <a:bodyPr>
            <a:normAutofit/>
          </a:bodyPr>
          <a:lstStyle>
            <a:lvl1pPr marL="266700" indent="-2667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890588" indent="-280988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470025" indent="-250825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2138363" indent="-309563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717800" indent="-279400">
              <a:lnSpc>
                <a:spcPct val="100000"/>
              </a:lnSpc>
              <a:tabLst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39841-01E8-3B46-1169-9D75B18B7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2" name="Group">
            <a:extLst>
              <a:ext uri="{FF2B5EF4-FFF2-40B4-BE49-F238E27FC236}">
                <a16:creationId xmlns:a16="http://schemas.microsoft.com/office/drawing/2014/main" id="{AC8C371E-C0F6-4081-3D3F-D6E3528C4285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521B05C9-D576-5C9F-B6FD-5FB48D1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AAB4BAE-E916-72F8-967D-ECE28753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B27BB17-04E8-65DD-1C87-6ECA478D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90245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6D051288-6E3E-A95D-1377-4372C7DC1C4F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D652F67-94A0-0840-AE16-55B87BEAF3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7377" y="4120517"/>
            <a:ext cx="9469197" cy="85685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A7F952E-8DC5-6A79-9AE3-813B3AE4D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7867" y="6462508"/>
            <a:ext cx="8024838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033C1D-E65C-08C9-F39B-80EFE57D65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47428" y="4115640"/>
            <a:ext cx="8024812" cy="1968425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5pPr marL="2438400" indent="0" algn="l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9C9F5-AAFF-0002-246E-C6EBF2351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19954499-52C9-37B8-CE68-E31F97D9B97E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1827E7EE-F7D7-B912-1873-48F271C7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97CC2254-DB2F-2222-3ACB-0F4D49DF2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1DEA3358-B0D8-2D88-2DDF-CD2824CE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3404523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FABE8965-C5C7-9C39-4D77-41321DCB42C7}"/>
              </a:ext>
            </a:extLst>
          </p:cNvPr>
          <p:cNvSpPr/>
          <p:nvPr userDrawn="1"/>
        </p:nvSpPr>
        <p:spPr>
          <a:xfrm>
            <a:off x="0" y="2360348"/>
            <a:ext cx="24384000" cy="11436178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90E15E-9DC3-D24F-8189-931487225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7377" y="1871164"/>
            <a:ext cx="14715569" cy="511175"/>
          </a:xfrm>
        </p:spPr>
        <p:txBody>
          <a:bodyPr>
            <a:normAutofit/>
          </a:bodyPr>
          <a:lstStyle>
            <a:lvl1pPr>
              <a:defRPr kumimoji="0" lang="en-US" sz="3800" b="1" i="0" u="none" strike="noStrike" cap="all" spc="0" normalizeH="0" baseline="0">
                <a:ln>
                  <a:noFill/>
                </a:ln>
                <a:solidFill>
                  <a:srgbClr val="128CCD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A081F0-DCC0-4F43-B885-A177263AC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7377" y="2419728"/>
            <a:ext cx="9768875" cy="803546"/>
          </a:xfrm>
        </p:spPr>
        <p:txBody>
          <a:bodyPr/>
          <a:lstStyle>
            <a:lvl1pPr marL="0" indent="0">
              <a:buNone/>
              <a:defRPr kumimoji="0" lang="en-US" sz="3200" b="1" i="0" u="none" strike="noStrike" cap="all" spc="0" normalizeH="0" baseline="0">
                <a:ln>
                  <a:noFill/>
                </a:ln>
                <a:solidFill>
                  <a:schemeClr val="bg1"/>
                </a:solidFill>
                <a:effectLst/>
                <a:uFill>
                  <a:solidFill>
                    <a:srgbClr val="143E56"/>
                  </a:solidFill>
                </a:u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Helvetica Neue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FA29A0C7-63A9-37AE-C36E-28D29DB1FC0C}"/>
              </a:ext>
            </a:extLst>
          </p:cNvPr>
          <p:cNvSpPr/>
          <p:nvPr userDrawn="1"/>
        </p:nvSpPr>
        <p:spPr>
          <a:xfrm>
            <a:off x="2124334" y="5228017"/>
            <a:ext cx="7712393" cy="8605898"/>
          </a:xfrm>
          <a:prstGeom prst="round2SameRect">
            <a:avLst>
              <a:gd name="adj1" fmla="val 7123"/>
              <a:gd name="adj2" fmla="val 0"/>
            </a:avLst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FA553-2EAA-7D5D-66A4-3CB0B3039A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94247" y="7248019"/>
            <a:ext cx="6817382" cy="6226602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 descr="Help with solid fill">
            <a:extLst>
              <a:ext uri="{FF2B5EF4-FFF2-40B4-BE49-F238E27FC236}">
                <a16:creationId xmlns:a16="http://schemas.microsoft.com/office/drawing/2014/main" id="{5BCC09F5-BEFD-455C-0F2F-F18D468EC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47" y="5468810"/>
            <a:ext cx="1427671" cy="142767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5EDB33-736C-0AA5-C7CD-BDFF535E7A9C}"/>
              </a:ext>
            </a:extLst>
          </p:cNvPr>
          <p:cNvSpPr/>
          <p:nvPr userDrawn="1"/>
        </p:nvSpPr>
        <p:spPr>
          <a:xfrm>
            <a:off x="11485756" y="5237573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29247D-C253-CBDD-13EE-F16B85217807}"/>
              </a:ext>
            </a:extLst>
          </p:cNvPr>
          <p:cNvSpPr/>
          <p:nvPr userDrawn="1"/>
        </p:nvSpPr>
        <p:spPr>
          <a:xfrm>
            <a:off x="11485756" y="6937152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40D50B7-0BFF-E456-7675-C96913EC6D02}"/>
              </a:ext>
            </a:extLst>
          </p:cNvPr>
          <p:cNvSpPr/>
          <p:nvPr userDrawn="1"/>
        </p:nvSpPr>
        <p:spPr>
          <a:xfrm>
            <a:off x="11485756" y="8615938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EB9AD0-97D9-EA55-1897-8E787ACA18AD}"/>
              </a:ext>
            </a:extLst>
          </p:cNvPr>
          <p:cNvSpPr/>
          <p:nvPr userDrawn="1"/>
        </p:nvSpPr>
        <p:spPr>
          <a:xfrm>
            <a:off x="11485756" y="10294724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FE4A142-7345-2F27-77AC-6B8D7F3BB8F0}"/>
              </a:ext>
            </a:extLst>
          </p:cNvPr>
          <p:cNvSpPr/>
          <p:nvPr userDrawn="1"/>
        </p:nvSpPr>
        <p:spPr>
          <a:xfrm>
            <a:off x="11485756" y="11973510"/>
            <a:ext cx="11731083" cy="108000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Light" pitchFamily="2" charset="0"/>
              <a:ea typeface="Open Sans Light" pitchFamily="2" charset="0"/>
              <a:cs typeface="Open Sans Light" pitchFamily="2" charset="0"/>
              <a:sym typeface="Helvetica Neue Medium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D258EB-0A79-0CC4-9AC5-E5BB65095D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36252" y="5570897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D7D34A3F-BE3B-171A-71BC-2F827D2C4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36252" y="7270476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421587F-10AC-7EBE-6901-E1BA33DF8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36252" y="8949262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B1FF3B0B-6113-DB9F-2F3C-96810CE901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936252" y="10628048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B78CB5C-262B-068C-9251-A2C3C592C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36252" y="12306834"/>
            <a:ext cx="10801828" cy="4680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600" b="0" i="0" u="none" strike="noStrike" cap="none" spc="0" normalizeH="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1pPr>
            <a:lvl2pPr marL="6096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2pPr>
            <a:lvl3pPr marL="12192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3pPr>
            <a:lvl4pPr marL="18288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4pPr>
            <a:lvl5pPr marL="2438400" indent="0">
              <a:buNone/>
              <a:def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AF533-B5F6-1F4C-DB2A-D5C619F6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/>
          <a:stretch/>
        </p:blipFill>
        <p:spPr>
          <a:xfrm>
            <a:off x="20815349" y="0"/>
            <a:ext cx="2811993" cy="1473200"/>
          </a:xfrm>
          <a:prstGeom prst="rect">
            <a:avLst/>
          </a:prstGeom>
        </p:spPr>
      </p:pic>
      <p:grpSp>
        <p:nvGrpSpPr>
          <p:cNvPr id="9" name="Group">
            <a:extLst>
              <a:ext uri="{FF2B5EF4-FFF2-40B4-BE49-F238E27FC236}">
                <a16:creationId xmlns:a16="http://schemas.microsoft.com/office/drawing/2014/main" id="{CACAE48A-1410-60E4-FCE8-EBA95AD9A7D1}"/>
              </a:ext>
            </a:extLst>
          </p:cNvPr>
          <p:cNvGrpSpPr/>
          <p:nvPr userDrawn="1"/>
        </p:nvGrpSpPr>
        <p:grpSpPr>
          <a:xfrm>
            <a:off x="756659" y="-3867"/>
            <a:ext cx="2783909" cy="2014172"/>
            <a:chOff x="-2864397" y="0"/>
            <a:chExt cx="2783907" cy="2014171"/>
          </a:xfrm>
        </p:grpSpPr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835D3321-F5AB-7B39-240A-709C3EAB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64398" y="-1"/>
              <a:ext cx="630382" cy="135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9A5045C5-E6D9-0C02-A60D-808D1A46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88153" r="78332"/>
            <a:stretch>
              <a:fillRect/>
            </a:stretch>
          </p:blipFill>
          <p:spPr>
            <a:xfrm>
              <a:off x="-2850027" y="1390294"/>
              <a:ext cx="601633" cy="6238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5C378790-9194-7CF7-64F2-DCDC541DE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837" t="7689" b="68044"/>
            <a:stretch>
              <a:fillRect/>
            </a:stretch>
          </p:blipFill>
          <p:spPr>
            <a:xfrm>
              <a:off x="-1973131" y="245246"/>
              <a:ext cx="1892642" cy="1277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151361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UNIVERSITAS BINA NUSANTARA">
            <a:extLst>
              <a:ext uri="{FF2B5EF4-FFF2-40B4-BE49-F238E27FC236}">
                <a16:creationId xmlns:a16="http://schemas.microsoft.com/office/drawing/2014/main" id="{1D553A28-04FA-E944-90CB-BDB2AEBEA300}"/>
              </a:ext>
            </a:extLst>
          </p:cNvPr>
          <p:cNvSpPr txBox="1"/>
          <p:nvPr userDrawn="1"/>
        </p:nvSpPr>
        <p:spPr>
          <a:xfrm>
            <a:off x="9823213" y="8366096"/>
            <a:ext cx="4727256" cy="30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sz="2400" dirty="0"/>
              <a:t>UNIVERSITAS</a:t>
            </a:r>
            <a:r>
              <a:rPr sz="2400" b="1" dirty="0"/>
              <a:t> BINA NUSANTARA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THANK YOU message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46FE-17DA-131C-25CA-513E1EB2D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9D08008-1FC5-26A6-E9A3-3474200068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32098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 Slide-01.jpg" descr="BG Slide-01.jpg">
            <a:extLst>
              <a:ext uri="{FF2B5EF4-FFF2-40B4-BE49-F238E27FC236}">
                <a16:creationId xmlns:a16="http://schemas.microsoft.com/office/drawing/2014/main" id="{EB456242-AA88-DF45-9244-298FA0B836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BE73ECD8-9761-904C-83FC-7C21B825FC86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902508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438335"/>
            <a:ext cx="21971001" cy="86467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18" name="Presentation Title">
            <a:extLst>
              <a:ext uri="{FF2B5EF4-FFF2-40B4-BE49-F238E27FC236}">
                <a16:creationId xmlns:a16="http://schemas.microsoft.com/office/drawing/2014/main" id="{15CBFADB-E6B3-9B4E-8320-314E3790EC2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3058757"/>
            <a:ext cx="21971004" cy="37462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/>
              <a:t>THANK YOU message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973D83C-1488-3E4C-B9DF-5608E0394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75574" y="9486762"/>
            <a:ext cx="6222535" cy="35827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MONTH YEAR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51190-1E16-8731-05F7-9E415A2E7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6478055-4CD9-7AD2-1E0C-062019F0D6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99417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G Slide-01.jpg" descr="BG Slide-01.jpg">
            <a:extLst>
              <a:ext uri="{FF2B5EF4-FFF2-40B4-BE49-F238E27FC236}">
                <a16:creationId xmlns:a16="http://schemas.microsoft.com/office/drawing/2014/main" id="{2AB02847-5A77-D04F-9022-6161AA94A3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F7BB76AE-A45C-1F43-9E7B-E96439A8D439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2610CD5C-942F-BF48-875B-42FFCE146C9A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A398922F-A33B-3C44-AAA1-709DF0A7FE30}"/>
              </a:ext>
            </a:extLst>
          </p:cNvPr>
          <p:cNvSpPr/>
          <p:nvPr userDrawn="1"/>
        </p:nvSpPr>
        <p:spPr>
          <a:xfrm>
            <a:off x="11684000" y="10608557"/>
            <a:ext cx="1016000" cy="88901"/>
          </a:xfrm>
          <a:prstGeom prst="roundRect">
            <a:avLst>
              <a:gd name="adj" fmla="val 50000"/>
            </a:avLst>
          </a:prstGeom>
          <a:solidFill>
            <a:srgbClr val="F087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" name="Body Level One…">
            <a:extLst>
              <a:ext uri="{FF2B5EF4-FFF2-40B4-BE49-F238E27FC236}">
                <a16:creationId xmlns:a16="http://schemas.microsoft.com/office/drawing/2014/main" id="{DC9E4D2B-1303-D647-ADF8-BD63A36C3CA0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6754848"/>
            <a:ext cx="21971001" cy="190500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kumimoji="0" sz="5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rPr dirty="0"/>
              <a:t>Presentation Subtitle</a:t>
            </a:r>
          </a:p>
          <a:p>
            <a:pPr lvl="4"/>
            <a:endParaRPr dirty="0"/>
          </a:p>
        </p:txBody>
      </p:sp>
      <p:sp>
        <p:nvSpPr>
          <p:cNvPr id="24" name="Presentation Title">
            <a:extLst>
              <a:ext uri="{FF2B5EF4-FFF2-40B4-BE49-F238E27FC236}">
                <a16:creationId xmlns:a16="http://schemas.microsoft.com/office/drawing/2014/main" id="{1323A2FB-C06C-AA47-AA40-00FC9E490C6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391781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kumimoji="0" sz="12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dirty="0"/>
              <a:t>Presentation</a:t>
            </a:r>
            <a:r>
              <a:rPr dirty="0"/>
              <a:t> </a:t>
            </a:r>
            <a:r>
              <a:rPr lang="en-ID" dirty="0"/>
              <a:t>Title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3DCB9E1-9FF7-C612-AB16-FF6707878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192" y="11538583"/>
            <a:ext cx="4212692" cy="745888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en-US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r>
              <a:rPr lang="en-US" dirty="0"/>
              <a:t>Type your name</a:t>
            </a:r>
          </a:p>
        </p:txBody>
      </p:sp>
      <p:sp>
        <p:nvSpPr>
          <p:cNvPr id="3" name="UNIVERSITAS BINA NUSANTARA">
            <a:extLst>
              <a:ext uri="{FF2B5EF4-FFF2-40B4-BE49-F238E27FC236}">
                <a16:creationId xmlns:a16="http://schemas.microsoft.com/office/drawing/2014/main" id="{76287026-42FF-418F-A536-8F52F4949E8D}"/>
              </a:ext>
            </a:extLst>
          </p:cNvPr>
          <p:cNvSpPr txBox="1"/>
          <p:nvPr userDrawn="1"/>
        </p:nvSpPr>
        <p:spPr>
          <a:xfrm>
            <a:off x="10058192" y="11100823"/>
            <a:ext cx="4212692" cy="35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821531">
              <a:lnSpc>
                <a:spcPct val="80000"/>
              </a:lnSpc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"/>
              </a:defRPr>
            </a:pPr>
            <a:r>
              <a:rPr lang="en-US" sz="2800" dirty="0"/>
              <a:t>SUBJECT MATTER EXPERT</a:t>
            </a:r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2E04-E7E5-6907-9DD0-CE975EF3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9028" y="758208"/>
            <a:ext cx="2698754" cy="114300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26A66CA-CC36-3D53-1A6D-2BBE35B85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03185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93109-42AD-F678-F34A-9DA73287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01451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64D7030-BF7A-6737-0471-B16F6A5E91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620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039E3D91-9575-7645-A4DA-1857555C3973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15A24"/>
              </a:gs>
              <a:gs pos="100000">
                <a:srgbClr val="F8A036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37568-0478-FF67-A2F0-B1647C1EC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7B52BDB-6F34-5E38-95B5-002D2E4627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12086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B58D5CA-1AEF-754B-9F74-AE29F8DD61D5}"/>
              </a:ext>
            </a:extLst>
          </p:cNvPr>
          <p:cNvSpPr/>
          <p:nvPr userDrawn="1"/>
        </p:nvSpPr>
        <p:spPr>
          <a:xfrm>
            <a:off x="-1" y="0"/>
            <a:ext cx="24384001" cy="13716000"/>
          </a:xfrm>
          <a:prstGeom prst="rect">
            <a:avLst/>
          </a:prstGeom>
          <a:gradFill>
            <a:gsLst>
              <a:gs pos="0">
                <a:srgbClr val="F89620"/>
              </a:gs>
              <a:gs pos="100000">
                <a:srgbClr val="FFB039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74CAF-8FC8-EDAE-768D-30BF9014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24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23E32AF-B055-2D80-60DC-AD951FFC6E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22" y="758207"/>
            <a:ext cx="1914972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9051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D74DB4AE-0419-BC41-9D4A-DC2FB6ABAE92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B7EC4"/>
              </a:gs>
              <a:gs pos="100000">
                <a:srgbClr val="57BFE8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F9842-C644-B204-B6FB-F1DB2194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1C5759-0A99-760B-64A0-C6156603CA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8882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5C668086-F712-8640-8B8D-2424E50E003F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2670B8"/>
              </a:gs>
              <a:gs pos="100000">
                <a:srgbClr val="2258A7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BCE66-A5E8-A158-9B31-BA9AFC10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5DF897-C0D1-81DA-05D2-9D6EC69E20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3022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ection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Slide-01.jpg" descr="BG Slide-01.jpg">
            <a:extLst>
              <a:ext uri="{FF2B5EF4-FFF2-40B4-BE49-F238E27FC236}">
                <a16:creationId xmlns:a16="http://schemas.microsoft.com/office/drawing/2014/main" id="{4290823B-2698-F44F-82ED-3153CB051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5" r="165"/>
          <a:stretch>
            <a:fillRect/>
          </a:stretch>
        </p:blipFill>
        <p:spPr>
          <a:xfrm>
            <a:off x="-86098" y="-57547"/>
            <a:ext cx="24507155" cy="138310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B6B9E9EC-92F4-2943-BCEE-A17DD1A638A8}"/>
              </a:ext>
            </a:extLst>
          </p:cNvPr>
          <p:cNvSpPr/>
          <p:nvPr userDrawn="1"/>
        </p:nvSpPr>
        <p:spPr>
          <a:xfrm>
            <a:off x="-56844" y="-25400"/>
            <a:ext cx="24497688" cy="13766800"/>
          </a:xfrm>
          <a:prstGeom prst="rect">
            <a:avLst/>
          </a:prstGeom>
          <a:gradFill>
            <a:gsLst>
              <a:gs pos="0">
                <a:srgbClr val="315094"/>
              </a:gs>
              <a:gs pos="100000">
                <a:srgbClr val="293C6E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 algn="ctr">
              <a:defRPr kumimoji="0" sz="10000" b="0" i="0" u="none" strike="noStrike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DC583-F6CD-401E-7E06-373CCF952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512" y="758208"/>
            <a:ext cx="2698754" cy="1143002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18B5FE2-77F7-8983-B96D-E39C876C9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734" y="758207"/>
            <a:ext cx="1914949" cy="1143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6830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9384" y="13076008"/>
            <a:ext cx="39273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fld id="{86CB4B4D-7CA3-9044-876B-883B54F8677D}" type="slidenum">
              <a:rPr lang="en-ID"/>
              <a:pPr/>
              <a:t>‹#›</a:t>
            </a:fld>
            <a:endParaRPr lang="en-ID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6" r:id="rId2"/>
    <p:sldLayoutId id="214748368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4" r:id="rId11"/>
    <p:sldLayoutId id="2147483667" r:id="rId12"/>
    <p:sldLayoutId id="2147483668" r:id="rId13"/>
    <p:sldLayoutId id="2147483685" r:id="rId14"/>
    <p:sldLayoutId id="2147483669" r:id="rId15"/>
    <p:sldLayoutId id="2147483683" r:id="rId16"/>
    <p:sldLayoutId id="2147483688" r:id="rId17"/>
    <p:sldLayoutId id="2147483670" r:id="rId18"/>
    <p:sldLayoutId id="2147483687" r:id="rId19"/>
    <p:sldLayoutId id="2147483671" r:id="rId20"/>
    <p:sldLayoutId id="2147483686" r:id="rId21"/>
    <p:sldLayoutId id="2147483680" r:id="rId22"/>
    <p:sldLayoutId id="2147483681" r:id="rId23"/>
  </p:sldLayoutIdLst>
  <p:transition spd="med"/>
  <p:txStyles>
    <p:titleStyle>
      <a:lvl1pPr marL="0" marR="0" indent="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3.png"/><Relationship Id="rId4" Type="http://schemas.microsoft.com/office/2007/relationships/hdphoto" Target="../media/hdphoto5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F9371B-F92F-AED8-457A-F4BAE6779B8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Session 30-31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C0E2BF-BBBC-BF27-4255-C5149D19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744F8B-23B0-35DC-5682-41BD86192E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36458" y="11538583"/>
            <a:ext cx="5711084" cy="745888"/>
          </a:xfrm>
        </p:spPr>
        <p:txBody>
          <a:bodyPr/>
          <a:lstStyle/>
          <a:p>
            <a:r>
              <a:rPr lang="en-US" dirty="0"/>
              <a:t>Elizabeth </a:t>
            </a:r>
            <a:r>
              <a:rPr lang="en-US" dirty="0" err="1"/>
              <a:t>Paskahlia</a:t>
            </a:r>
            <a:r>
              <a:rPr lang="en-US" dirty="0"/>
              <a:t> </a:t>
            </a:r>
            <a:r>
              <a:rPr lang="en-US" dirty="0" err="1"/>
              <a:t>Gunawan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M.Cs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5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HEAP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Heap Complexity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 lnSpcReduction="10000"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/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find-min  or  find-max	: O(1)</a:t>
            </a:r>
          </a:p>
          <a:p>
            <a:pPr marL="342900" indent="-342900"/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insert                           	: O(log(n))</a:t>
            </a:r>
          </a:p>
          <a:p>
            <a:pPr marL="342900" indent="-342900"/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delete-min   or  delete-max	: O(log(n))</a:t>
            </a:r>
          </a:p>
          <a:p>
            <a:pPr marL="342900" indent="-342900">
              <a:lnSpc>
                <a:spcPct val="150000"/>
              </a:lnSpc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Insert and delete-min depend on the tree height,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which is log(n), the height of complete binary tree.</a:t>
            </a:r>
          </a:p>
          <a:p>
            <a:pPr marL="342900" indent="-342900">
              <a:lnSpc>
                <a:spcPct val="150000"/>
              </a:lnSpc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Min heaps and max heaps both have their uses.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For example, the Heapsort uses the max heap,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while the Replacement Selection algorithm used for external sorting uses a min heap.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4846" b="12988"/>
          <a:stretch/>
        </p:blipFill>
        <p:spPr>
          <a:xfrm>
            <a:off x="17251930" y="2811951"/>
            <a:ext cx="5236595" cy="4179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5503" b="12988"/>
          <a:stretch/>
        </p:blipFill>
        <p:spPr>
          <a:xfrm>
            <a:off x="17259300" y="7555401"/>
            <a:ext cx="5160396" cy="417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4453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Each node’s element is smaller than its children’s element.</a:t>
            </a:r>
          </a:p>
          <a:p>
            <a:pPr marL="342900" indent="-342900"/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It implies that the </a:t>
            </a:r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smallest element</a:t>
            </a: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is located at the </a:t>
            </a:r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root</a:t>
            </a: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of the tree.</a:t>
            </a:r>
          </a:p>
          <a:p>
            <a:pPr marL="342900" indent="-342900"/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largest element is located somewhere at one of the leaves node.</a:t>
            </a:r>
          </a:p>
          <a:p>
            <a:pPr marL="342900" indent="-342900"/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Heap can be implemented using </a:t>
            </a:r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linked-list</a:t>
            </a: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,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but it is much easier to implement heap using </a:t>
            </a:r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array</a:t>
            </a: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.</a:t>
            </a:r>
          </a:p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10" name="Picture 6" descr="heap-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11500" y="6625612"/>
            <a:ext cx="8039099" cy="6347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43315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Array Implementation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10559144"/>
          </a:xfrm>
        </p:spPr>
        <p:txBody>
          <a:bodyPr>
            <a:normAutofit/>
          </a:bodyPr>
          <a:lstStyle/>
          <a:p>
            <a:pPr marL="342900" indent="-342900"/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Heaps are usually implemented in an array.</a:t>
            </a:r>
          </a:p>
          <a:p>
            <a:pPr marL="342900" indent="-342900">
              <a:spcBef>
                <a:spcPts val="3600"/>
              </a:spcBef>
            </a:pP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elements are stored sequentially 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from index 1 to N from top to bottom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and from left to right node of the tree.</a:t>
            </a:r>
          </a:p>
          <a:p>
            <a:pPr marL="342900" indent="-342900">
              <a:spcBef>
                <a:spcPts val="3600"/>
              </a:spcBef>
            </a:pP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Root is stored in index 1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2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(we let index 0 be blank/unused, for convenience purpose).</a:t>
            </a:r>
          </a:p>
          <a:p>
            <a:pPr marL="342900" indent="-342900">
              <a:spcBef>
                <a:spcPts val="3600"/>
              </a:spcBef>
            </a:pP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Each node relation with its parent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left-child and right child in an array implementation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can be computed easily.</a:t>
            </a:r>
          </a:p>
          <a:p>
            <a:pPr marL="342900" indent="-342900">
              <a:spcBef>
                <a:spcPts val="3600"/>
              </a:spcBef>
            </a:pP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Let the current node’s index be x.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     Parent(x)	= x / 2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     Left-child(x)	= 2 * x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     Right-child(x)	= 2 * x + 1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This is why we use index 1 as root,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otherwise the relation will not appear as simple as this.</a:t>
            </a:r>
          </a:p>
        </p:txBody>
      </p:sp>
      <p:pic>
        <p:nvPicPr>
          <p:cNvPr id="8" name="Picture 6" descr="heap-2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9934" y="3032625"/>
            <a:ext cx="8870665" cy="8826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671039" y="11858681"/>
            <a:ext cx="3488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Tahoma" pitchFamily="34" charset="0"/>
                <a:ea typeface="SimSun" pitchFamily="2" charset="-122"/>
                <a:cs typeface="Tahoma" pitchFamily="34" charset="0"/>
              </a:rPr>
              <a:t>Array Representation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303315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Tahoma" pitchFamily="34" charset="0"/>
                <a:ea typeface="SimSun" pitchFamily="2" charset="-122"/>
                <a:cs typeface="Tahoma" pitchFamily="34" charset="0"/>
              </a:rPr>
              <a:t>Find-Min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Find-Min in a min-heap is very easy.</a:t>
            </a:r>
          </a:p>
          <a:p>
            <a:pPr marL="342900" indent="-342900">
              <a:lnSpc>
                <a:spcPct val="200000"/>
              </a:lnSpc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Where is the smallest element in a min-heap located?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b="1">
                <a:solidFill>
                  <a:srgbClr val="FF0000"/>
                </a:solidFill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ROOT</a:t>
            </a:r>
            <a:br>
              <a:rPr lang="en-AU" altLang="zh-CN" sz="4000" b="1">
                <a:solidFill>
                  <a:srgbClr val="FF0000"/>
                </a:solidFill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int findmin() { return data[1]; }</a:t>
            </a:r>
          </a:p>
        </p:txBody>
      </p:sp>
      <p:pic>
        <p:nvPicPr>
          <p:cNvPr id="9" name="Picture 6" descr="heap-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82900" y="6625612"/>
            <a:ext cx="7467601" cy="589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35959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Tahoma" pitchFamily="34" charset="0"/>
                <a:ea typeface="SimSun" pitchFamily="2" charset="-122"/>
                <a:cs typeface="Tahoma" pitchFamily="34" charset="0"/>
              </a:rPr>
              <a:t>Insertion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We would like to insert a new element into the heap, 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we should maintain its heap property.</a:t>
            </a:r>
          </a:p>
          <a:p>
            <a:pPr marL="342900" indent="-342900">
              <a:spcBef>
                <a:spcPts val="5400"/>
              </a:spcBef>
            </a:pPr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Insert</a:t>
            </a: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the new element at the end of the heap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(after the index of the last element).</a:t>
            </a:r>
          </a:p>
          <a:p>
            <a:pPr marL="342900" indent="-342900">
              <a:spcBef>
                <a:spcPts val="5400"/>
              </a:spcBef>
            </a:pPr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Upheap</a:t>
            </a: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the new element (fixing its heap property).</a:t>
            </a:r>
          </a:p>
          <a:p>
            <a:pPr marL="623888" lvl="1" indent="0">
              <a:spcBef>
                <a:spcPts val="3000"/>
              </a:spcBef>
              <a:buNone/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- Compare current node’s (start with the inserted node) value with its parent’s value.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If the current node’s value is smaller than its parent’s than swap their values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and continue upheap the parent node.</a:t>
            </a:r>
          </a:p>
          <a:p>
            <a:pPr marL="623888" lvl="1" indent="0">
              <a:spcBef>
                <a:spcPts val="3000"/>
              </a:spcBef>
              <a:buNone/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- Stop if its parent’s value is smaller than current node’s value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or current node is the root (has no parent).</a:t>
            </a:r>
          </a:p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9" name="Picture 6" descr="heap-1.gif"/>
          <p:cNvPicPr>
            <a:picLocks noChangeAspect="1"/>
          </p:cNvPicPr>
          <p:nvPr/>
        </p:nvPicPr>
        <p:blipFill rotWithShape="1">
          <a:blip r:embed="rId2" cstate="print"/>
          <a:srcRect t="2243"/>
          <a:stretch/>
        </p:blipFill>
        <p:spPr bwMode="auto">
          <a:xfrm>
            <a:off x="15582900" y="2514600"/>
            <a:ext cx="7467601" cy="5763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21914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altLang="zh-CN">
                <a:latin typeface="Tahoma" pitchFamily="34" charset="0"/>
                <a:ea typeface="SimSun" pitchFamily="2" charset="-122"/>
                <a:cs typeface="Tahoma" pitchFamily="34" charset="0"/>
              </a:rPr>
              <a:t>Example of Insertion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8" name="Picture 6" descr="heap-7.gif"/>
          <p:cNvPicPr>
            <a:picLocks noChangeAspect="1"/>
          </p:cNvPicPr>
          <p:nvPr/>
        </p:nvPicPr>
        <p:blipFill rotWithShape="1">
          <a:blip r:embed="rId2" cstate="print"/>
          <a:srcRect l="440" r="51391"/>
          <a:stretch/>
        </p:blipFill>
        <p:spPr bwMode="auto">
          <a:xfrm>
            <a:off x="10172699" y="3156856"/>
            <a:ext cx="11544301" cy="961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167377" y="8832241"/>
            <a:ext cx="7090923" cy="2308324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20000" algn="l" eaLnBrk="1" hangingPunct="1">
              <a:lnSpc>
                <a:spcPct val="120000"/>
              </a:lnSpc>
            </a:pPr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Insert new node (</a:t>
            </a:r>
            <a:r>
              <a:rPr lang="en-US" altLang="en-US" sz="4000" b="1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20</a:t>
            </a: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)</a:t>
            </a:r>
          </a:p>
          <a:p>
            <a:pPr marL="720000" algn="l" eaLnBrk="1" hangingPunct="1">
              <a:lnSpc>
                <a:spcPct val="120000"/>
              </a:lnSpc>
            </a:pP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376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altLang="zh-CN">
                <a:latin typeface="Tahoma" pitchFamily="34" charset="0"/>
                <a:ea typeface="SimSun" pitchFamily="2" charset="-122"/>
                <a:cs typeface="Tahoma" pitchFamily="34" charset="0"/>
              </a:rPr>
              <a:t>Example of Insertion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167377" y="8832241"/>
            <a:ext cx="7090923" cy="2308324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20000" algn="l" eaLnBrk="1" hangingPunct="1">
              <a:lnSpc>
                <a:spcPct val="120000"/>
              </a:lnSpc>
            </a:pPr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Insert new node (</a:t>
            </a:r>
            <a:r>
              <a:rPr lang="en-US" altLang="en-US" sz="4000" b="1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20</a:t>
            </a: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)</a:t>
            </a:r>
          </a:p>
          <a:p>
            <a:pPr marL="720000" algn="l" eaLnBrk="1" hangingPunct="1">
              <a:lnSpc>
                <a:spcPct val="120000"/>
              </a:lnSpc>
            </a:pP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13" name="Picture 6" descr="heap-7.gif"/>
          <p:cNvPicPr>
            <a:picLocks noChangeAspect="1"/>
          </p:cNvPicPr>
          <p:nvPr/>
        </p:nvPicPr>
        <p:blipFill rotWithShape="1">
          <a:blip r:embed="rId2" cstate="print"/>
          <a:srcRect l="50199" r="1631"/>
          <a:stretch/>
        </p:blipFill>
        <p:spPr bwMode="auto">
          <a:xfrm>
            <a:off x="10172699" y="3156856"/>
            <a:ext cx="11544301" cy="9613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1288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altLang="zh-CN">
                <a:latin typeface="Tahoma" pitchFamily="34" charset="0"/>
                <a:ea typeface="SimSun" pitchFamily="2" charset="-122"/>
                <a:cs typeface="Tahoma" pitchFamily="34" charset="0"/>
              </a:rPr>
              <a:t>Example of Insertion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882947" y="8832241"/>
            <a:ext cx="6510454" cy="2308324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20000" algn="l" eaLnBrk="1" hangingPunct="1">
              <a:lnSpc>
                <a:spcPct val="120000"/>
              </a:lnSpc>
            </a:pPr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Insert new node (</a:t>
            </a:r>
            <a:r>
              <a:rPr lang="en-US" altLang="en-US" sz="4000" b="1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5</a:t>
            </a: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)</a:t>
            </a:r>
          </a:p>
          <a:p>
            <a:pPr marL="720000" algn="l" eaLnBrk="1" hangingPunct="1">
              <a:lnSpc>
                <a:spcPct val="120000"/>
              </a:lnSpc>
            </a:pP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16" name="Picture 8" descr="heap-12.gif"/>
          <p:cNvPicPr>
            <a:picLocks noChangeAspect="1"/>
          </p:cNvPicPr>
          <p:nvPr/>
        </p:nvPicPr>
        <p:blipFill rotWithShape="1">
          <a:blip r:embed="rId2" cstate="print"/>
          <a:srcRect r="51189"/>
          <a:stretch/>
        </p:blipFill>
        <p:spPr bwMode="auto">
          <a:xfrm>
            <a:off x="2224529" y="3133739"/>
            <a:ext cx="11834371" cy="970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2763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altLang="zh-CN">
                <a:latin typeface="Tahoma" pitchFamily="34" charset="0"/>
                <a:ea typeface="SimSun" pitchFamily="2" charset="-122"/>
                <a:cs typeface="Tahoma" pitchFamily="34" charset="0"/>
              </a:rPr>
              <a:t>Example of Insertion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882947" y="8832241"/>
            <a:ext cx="6510454" cy="2308324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20000" algn="l" eaLnBrk="1" hangingPunct="1">
              <a:lnSpc>
                <a:spcPct val="120000"/>
              </a:lnSpc>
            </a:pPr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Insert new node (</a:t>
            </a:r>
            <a:r>
              <a:rPr lang="en-US" altLang="en-US" sz="4000" b="1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5</a:t>
            </a: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)</a:t>
            </a:r>
          </a:p>
          <a:p>
            <a:pPr marL="720000" algn="l" eaLnBrk="1" hangingPunct="1">
              <a:lnSpc>
                <a:spcPct val="120000"/>
              </a:lnSpc>
            </a:pP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9" name="Picture 8" descr="heap-12.gif"/>
          <p:cNvPicPr>
            <a:picLocks noChangeAspect="1"/>
          </p:cNvPicPr>
          <p:nvPr/>
        </p:nvPicPr>
        <p:blipFill rotWithShape="1">
          <a:blip r:embed="rId2" cstate="print"/>
          <a:srcRect l="50589" r="600"/>
          <a:stretch/>
        </p:blipFill>
        <p:spPr bwMode="auto">
          <a:xfrm>
            <a:off x="2224529" y="3133739"/>
            <a:ext cx="11834371" cy="970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90763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altLang="zh-CN">
                <a:latin typeface="Tahoma" pitchFamily="34" charset="0"/>
                <a:ea typeface="SimSun" pitchFamily="2" charset="-122"/>
                <a:cs typeface="Tahoma" pitchFamily="34" charset="0"/>
              </a:rPr>
              <a:t>Example of Insertion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882947" y="8832241"/>
            <a:ext cx="6510454" cy="2308324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20000" algn="l" eaLnBrk="1" hangingPunct="1">
              <a:lnSpc>
                <a:spcPct val="120000"/>
              </a:lnSpc>
            </a:pPr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Insert new node (</a:t>
            </a:r>
            <a:r>
              <a:rPr lang="en-US" altLang="en-US" sz="4000" b="1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5</a:t>
            </a: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)</a:t>
            </a:r>
          </a:p>
          <a:p>
            <a:pPr marL="720000" algn="l" eaLnBrk="1" hangingPunct="1">
              <a:lnSpc>
                <a:spcPct val="120000"/>
              </a:lnSpc>
            </a:pP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8" name="Picture 6" descr="heap-13.gif"/>
          <p:cNvPicPr>
            <a:picLocks noChangeAspect="1"/>
          </p:cNvPicPr>
          <p:nvPr/>
        </p:nvPicPr>
        <p:blipFill rotWithShape="1">
          <a:blip r:embed="rId2" cstate="print"/>
          <a:srcRect r="51189"/>
          <a:stretch/>
        </p:blipFill>
        <p:spPr bwMode="auto">
          <a:xfrm>
            <a:off x="2224529" y="3133739"/>
            <a:ext cx="11834371" cy="970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9526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913-EE39-C321-5882-05A506D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2D373-5BC5-C51D-92C2-C090C3857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426B6-A02E-F758-7A2B-554FFF354A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1578448" cy="7925085"/>
          </a:xfrm>
        </p:spPr>
        <p:txBody>
          <a:bodyPr>
            <a:normAutofit/>
          </a:bodyPr>
          <a:lstStyle/>
          <a:p>
            <a:pPr marL="504000" indent="-504000">
              <a:buNone/>
            </a:pPr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end of this session, students will be able to: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1: Explain the concept of data structures and its usage in Computer Science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2: Illustrate any learned data structure and its usage in application</a:t>
            </a:r>
          </a:p>
          <a:p>
            <a:pPr marL="504000" indent="-504000"/>
            <a:r>
              <a:rPr lang="en-ID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 3: Apply data structures using C</a:t>
            </a:r>
          </a:p>
          <a:p>
            <a:pPr marL="504000" indent="-504000"/>
            <a:endParaRPr lang="en-ID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4543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altLang="zh-CN">
                <a:latin typeface="Tahoma" pitchFamily="34" charset="0"/>
                <a:ea typeface="SimSun" pitchFamily="2" charset="-122"/>
                <a:cs typeface="Tahoma" pitchFamily="34" charset="0"/>
              </a:rPr>
              <a:t>Example of Insertion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882947" y="8832241"/>
            <a:ext cx="6510454" cy="2308324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20000" algn="l" eaLnBrk="1" hangingPunct="1">
              <a:lnSpc>
                <a:spcPct val="120000"/>
              </a:lnSpc>
            </a:pPr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Insert new node (</a:t>
            </a:r>
            <a:r>
              <a:rPr lang="en-US" altLang="en-US" sz="4000" b="1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5</a:t>
            </a:r>
            <a:r>
              <a:rPr lang="en-US" altLang="en-US" sz="4000">
                <a:solidFill>
                  <a:schemeClr val="bg2">
                    <a:lumMod val="10000"/>
                  </a:schemeClr>
                </a:solidFill>
                <a:latin typeface="+mj-lt"/>
                <a:cs typeface="Tahoma" panose="020B0604030504040204" pitchFamily="34" charset="0"/>
              </a:rPr>
              <a:t>)</a:t>
            </a:r>
          </a:p>
          <a:p>
            <a:pPr marL="720000" algn="l" eaLnBrk="1" hangingPunct="1">
              <a:lnSpc>
                <a:spcPct val="120000"/>
              </a:lnSpc>
            </a:pP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11" name="Picture 6" descr="heap-13.gif"/>
          <p:cNvPicPr>
            <a:picLocks noChangeAspect="1"/>
          </p:cNvPicPr>
          <p:nvPr/>
        </p:nvPicPr>
        <p:blipFill rotWithShape="1">
          <a:blip r:embed="rId2" cstate="print"/>
          <a:srcRect l="50600" r="589"/>
          <a:stretch/>
        </p:blipFill>
        <p:spPr bwMode="auto">
          <a:xfrm>
            <a:off x="2224529" y="3133739"/>
            <a:ext cx="11834371" cy="9701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57397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Tahoma" pitchFamily="34" charset="0"/>
                <a:ea typeface="SimSun" pitchFamily="2" charset="-122"/>
                <a:cs typeface="Tahoma" pitchFamily="34" charset="0"/>
              </a:rPr>
              <a:t>Deletion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Here, we only concern with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deletion of the smallest element which is located at the root.</a:t>
            </a:r>
          </a:p>
          <a:p>
            <a:pPr marL="342900" indent="-342900"/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Replace root with the last element of the heap.</a:t>
            </a:r>
          </a:p>
          <a:p>
            <a:pPr marL="342900" indent="-342900"/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Decrease the number of element in heap.</a:t>
            </a:r>
          </a:p>
          <a:p>
            <a:pPr marL="342900" indent="-342900"/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Downheap</a:t>
            </a: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root (fixing its heap property).</a:t>
            </a:r>
          </a:p>
          <a:p>
            <a:pPr marL="623888" lvl="1" indent="0">
              <a:spcBef>
                <a:spcPts val="3000"/>
              </a:spcBef>
              <a:buNone/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- Compare current node’s (start with the root) value with its left and right child’s value.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Swap current node with its smallest child and continue downheap at that (child) node.</a:t>
            </a:r>
          </a:p>
          <a:p>
            <a:pPr marL="623888" lvl="1" indent="0">
              <a:spcBef>
                <a:spcPts val="3000"/>
              </a:spcBef>
              <a:buNone/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- Stop if current node’s value is smaller than both its children’s value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or current node is a leaf (has no child).</a:t>
            </a:r>
          </a:p>
        </p:txBody>
      </p:sp>
      <p:pic>
        <p:nvPicPr>
          <p:cNvPr id="6" name="Picture 6" descr="heap-1.gif"/>
          <p:cNvPicPr>
            <a:picLocks noChangeAspect="1"/>
          </p:cNvPicPr>
          <p:nvPr/>
        </p:nvPicPr>
        <p:blipFill rotWithShape="1">
          <a:blip r:embed="rId2" cstate="print"/>
          <a:srcRect t="2243"/>
          <a:stretch/>
        </p:blipFill>
        <p:spPr bwMode="auto">
          <a:xfrm>
            <a:off x="17103007" y="3657600"/>
            <a:ext cx="6404694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591384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altLang="zh-CN">
                <a:latin typeface="Tahoma" pitchFamily="34" charset="0"/>
                <a:ea typeface="SimSun" pitchFamily="2" charset="-122"/>
                <a:cs typeface="Tahoma" pitchFamily="34" charset="0"/>
              </a:rPr>
              <a:t>Example of Delete-Min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167377" y="8832241"/>
            <a:ext cx="8348223" cy="3908762"/>
          </a:xfrm>
          <a:prstGeom prst="rect">
            <a:avLst/>
          </a:prstGeom>
          <a:solidFill>
            <a:srgbClr val="FFEAD5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36538"/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Delete-min, node (7)</a:t>
            </a:r>
            <a:b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</a:br>
            <a:endParaRPr lang="en-US" altLang="zh-CN" sz="400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indent="-236538"/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Replace root</a:t>
            </a:r>
            <a:b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</a:br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with the last element, node (28).</a:t>
            </a: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14" name="Picture 7" descr="heap-18.gif"/>
          <p:cNvPicPr>
            <a:picLocks noChangeAspect="1"/>
          </p:cNvPicPr>
          <p:nvPr/>
        </p:nvPicPr>
        <p:blipFill rotWithShape="1">
          <a:blip r:embed="rId2" cstate="print"/>
          <a:srcRect r="51274"/>
          <a:stretch/>
        </p:blipFill>
        <p:spPr bwMode="auto">
          <a:xfrm>
            <a:off x="11258549" y="3107704"/>
            <a:ext cx="11677651" cy="961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108191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altLang="zh-CN">
                <a:latin typeface="Tahoma" pitchFamily="34" charset="0"/>
                <a:ea typeface="SimSun" pitchFamily="2" charset="-122"/>
                <a:cs typeface="Tahoma" pitchFamily="34" charset="0"/>
              </a:rPr>
              <a:t>Example of Delete-Min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167377" y="8832241"/>
            <a:ext cx="8348223" cy="3908762"/>
          </a:xfrm>
          <a:prstGeom prst="rect">
            <a:avLst/>
          </a:prstGeom>
          <a:solidFill>
            <a:srgbClr val="FFEAD5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36538"/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Delete-min, node (7)</a:t>
            </a:r>
            <a:b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</a:br>
            <a:endParaRPr lang="en-US" altLang="zh-CN" sz="400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indent="-236538"/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Replace root</a:t>
            </a:r>
            <a:b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</a:br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with the last element, node (28).</a:t>
            </a: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11" name="Picture 7" descr="heap-18.gif"/>
          <p:cNvPicPr>
            <a:picLocks noChangeAspect="1"/>
          </p:cNvPicPr>
          <p:nvPr/>
        </p:nvPicPr>
        <p:blipFill rotWithShape="1">
          <a:blip r:embed="rId2" cstate="print"/>
          <a:srcRect l="50602" r="672"/>
          <a:stretch/>
        </p:blipFill>
        <p:spPr bwMode="auto">
          <a:xfrm>
            <a:off x="11258549" y="3107704"/>
            <a:ext cx="11677651" cy="9613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3284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altLang="zh-CN">
                <a:latin typeface="Tahoma" pitchFamily="34" charset="0"/>
                <a:ea typeface="SimSun" pitchFamily="2" charset="-122"/>
                <a:cs typeface="Tahoma" pitchFamily="34" charset="0"/>
              </a:rPr>
              <a:t>Example of Delete-Min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167377" y="8832241"/>
            <a:ext cx="8348223" cy="3908762"/>
          </a:xfrm>
          <a:prstGeom prst="rect">
            <a:avLst/>
          </a:prstGeom>
          <a:solidFill>
            <a:srgbClr val="FFEAD5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36538"/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Delete-min, node (7)</a:t>
            </a:r>
            <a:b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</a:br>
            <a:endParaRPr lang="en-US" altLang="zh-CN" sz="400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indent="-236538"/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Replace root</a:t>
            </a:r>
            <a:b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</a:br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with the last element, node (28).</a:t>
            </a: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13" name="Picture 6" descr="heap-19.gif"/>
          <p:cNvPicPr>
            <a:picLocks noChangeAspect="1"/>
          </p:cNvPicPr>
          <p:nvPr/>
        </p:nvPicPr>
        <p:blipFill rotWithShape="1">
          <a:blip r:embed="rId3" cstate="print"/>
          <a:srcRect l="-24" r="51259"/>
          <a:stretch/>
        </p:blipFill>
        <p:spPr bwMode="auto">
          <a:xfrm>
            <a:off x="11258550" y="3107704"/>
            <a:ext cx="11687176" cy="9613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10694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altLang="zh-CN">
                <a:latin typeface="Tahoma" pitchFamily="34" charset="0"/>
                <a:ea typeface="SimSun" pitchFamily="2" charset="-122"/>
                <a:cs typeface="Tahoma" pitchFamily="34" charset="0"/>
              </a:rPr>
              <a:t>Example of Delete-Min in Min-Heap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167377" y="8832241"/>
            <a:ext cx="8348223" cy="3908762"/>
          </a:xfrm>
          <a:prstGeom prst="rect">
            <a:avLst/>
          </a:prstGeom>
          <a:solidFill>
            <a:srgbClr val="FFEAD5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36538"/>
            <a:br>
              <a:rPr lang="en-US" altLang="en-US" sz="4000">
                <a:latin typeface="+mj-lt"/>
                <a:cs typeface="Tahoma" panose="020B0604030504040204" pitchFamily="34" charset="0"/>
              </a:rPr>
            </a:br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Delete-min, node (7)</a:t>
            </a:r>
            <a:b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</a:br>
            <a:endParaRPr lang="en-US" altLang="zh-CN" sz="4000">
              <a:latin typeface="Tahoma" pitchFamily="34" charset="0"/>
              <a:ea typeface="SimSun" pitchFamily="2" charset="-122"/>
              <a:cs typeface="Tahoma" pitchFamily="34" charset="0"/>
            </a:endParaRPr>
          </a:p>
          <a:p>
            <a:pPr indent="-236538"/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Replace root</a:t>
            </a:r>
            <a:b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</a:br>
            <a:r>
              <a:rPr lang="en-US" altLang="zh-CN" sz="4000">
                <a:latin typeface="Tahoma" pitchFamily="34" charset="0"/>
                <a:ea typeface="SimSun" pitchFamily="2" charset="-122"/>
                <a:cs typeface="Tahoma" pitchFamily="34" charset="0"/>
              </a:rPr>
              <a:t>with the last element, node (28).</a:t>
            </a: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  <a:p>
            <a:pPr algn="l" eaLnBrk="1" hangingPunct="1">
              <a:lnSpc>
                <a:spcPct val="120000"/>
              </a:lnSpc>
            </a:pP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11" name="Picture 6" descr="heap-19.gif"/>
          <p:cNvPicPr>
            <a:picLocks noChangeAspect="1"/>
          </p:cNvPicPr>
          <p:nvPr/>
        </p:nvPicPr>
        <p:blipFill rotWithShape="1">
          <a:blip r:embed="rId2" cstate="print"/>
          <a:srcRect l="50553" r="682"/>
          <a:stretch/>
        </p:blipFill>
        <p:spPr bwMode="auto">
          <a:xfrm>
            <a:off x="11258550" y="3107704"/>
            <a:ext cx="11687176" cy="9613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23129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/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Each node’s element is larger than its children’s element.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It implies that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</a:t>
            </a:r>
            <a:r>
              <a:rPr lang="en-AU" altLang="zh-CN" sz="38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largest element</a:t>
            </a: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is located at the </a:t>
            </a:r>
            <a:r>
              <a:rPr lang="en-AU" altLang="zh-CN" sz="38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root</a:t>
            </a: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of the tree.</a:t>
            </a:r>
          </a:p>
          <a:p>
            <a:pPr marL="342900" indent="-342900">
              <a:spcBef>
                <a:spcPts val="36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Max-heap holds the same principle as min-heap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and can be used to create priority queue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which need to find the largest element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instead of the smallest one.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3054" t="7899" b="6615"/>
          <a:stretch/>
        </p:blipFill>
        <p:spPr>
          <a:xfrm>
            <a:off x="15773399" y="3223274"/>
            <a:ext cx="8077199" cy="480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/>
          <p:cNvGrpSpPr/>
          <p:nvPr/>
        </p:nvGrpSpPr>
        <p:grpSpPr>
          <a:xfrm>
            <a:off x="2562224" y="8163273"/>
            <a:ext cx="12411075" cy="5011135"/>
            <a:chOff x="2562224" y="8506173"/>
            <a:chExt cx="12411075" cy="50111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2562224" y="8506173"/>
              <a:ext cx="12411075" cy="45539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t="24971"/>
            <a:stretch/>
          </p:blipFill>
          <p:spPr>
            <a:xfrm>
              <a:off x="2562224" y="12964766"/>
              <a:ext cx="12411075" cy="552542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15287624" y="9758088"/>
            <a:ext cx="81153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AU"/>
              <a:t>The number within the circle at each node in the tree</a:t>
            </a:r>
            <a:br>
              <a:rPr lang="en-AU"/>
            </a:br>
            <a:r>
              <a:rPr lang="en-AU"/>
              <a:t>is the value stored at that node.</a:t>
            </a:r>
            <a:br>
              <a:rPr lang="en-AU"/>
            </a:br>
            <a:endParaRPr lang="en-AU"/>
          </a:p>
          <a:p>
            <a:pPr algn="l"/>
            <a:r>
              <a:rPr lang="en-AU"/>
              <a:t>The number above a node</a:t>
            </a:r>
            <a:br>
              <a:rPr lang="en-AU"/>
            </a:br>
            <a:r>
              <a:rPr lang="en-AU"/>
              <a:t>is the corresponding index in the array.</a:t>
            </a:r>
            <a:br>
              <a:rPr lang="en-AU"/>
            </a:br>
            <a:endParaRPr lang="en-AU"/>
          </a:p>
          <a:p>
            <a:pPr algn="l"/>
            <a:r>
              <a:rPr lang="en-AU"/>
              <a:t>Above and below the array are lines</a:t>
            </a:r>
            <a:br>
              <a:rPr lang="en-AU"/>
            </a:br>
            <a:r>
              <a:rPr lang="en-AU"/>
              <a:t>showing parent-child relationships,</a:t>
            </a:r>
          </a:p>
          <a:p>
            <a:pPr algn="l"/>
            <a:r>
              <a:rPr lang="en-AU"/>
              <a:t>with parents always to the left of their children.</a:t>
            </a:r>
          </a:p>
        </p:txBody>
      </p:sp>
    </p:spTree>
    <p:extLst>
      <p:ext uri="{BB962C8B-B14F-4D97-AF65-F5344CB8AC3E}">
        <p14:creationId xmlns:p14="http://schemas.microsoft.com/office/powerpoint/2010/main" val="146630081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heap condition alternates between minimum and maximum level to level</a:t>
            </a: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Each element on even/odd level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are smaller than all its children (min-level).</a:t>
            </a: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Each element on odd/even level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are larger than all its children (max-level).</a:t>
            </a: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purpose of min-max heap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is to allow us to find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both the smallest and the largest element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of the heap at the same time.</a:t>
            </a:r>
          </a:p>
        </p:txBody>
      </p:sp>
      <p:pic>
        <p:nvPicPr>
          <p:cNvPr id="17" name="Picture 16" descr="heap-20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8729" y="4175774"/>
            <a:ext cx="9892715" cy="651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732524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In min-max heap,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 - The smallest element is located at the root.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 - The largest element is located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    in one of the root’s child (either left/right child).</a:t>
            </a: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Note: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largest element may be located at root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if there is only one element in the heap.</a:t>
            </a:r>
          </a:p>
          <a:p>
            <a:pPr marL="0" indent="0">
              <a:lnSpc>
                <a:spcPct val="120000"/>
              </a:lnSpc>
              <a:spcBef>
                <a:spcPts val="4800"/>
              </a:spcBef>
              <a:buNone/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findmin() { return data[1]; }</a:t>
            </a:r>
          </a:p>
          <a:p>
            <a:pPr marL="0" indent="0">
              <a:lnSpc>
                <a:spcPct val="120000"/>
              </a:lnSpc>
              <a:spcBef>
                <a:spcPts val="4800"/>
              </a:spcBef>
              <a:buNone/>
            </a:pPr>
            <a:r>
              <a:rPr lang="en-AU" altLang="zh-CN" sz="360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 findmax() { return max(data[2], data[3]); }</a:t>
            </a:r>
            <a:endParaRPr lang="en-AU" altLang="zh-CN" sz="4000">
              <a:latin typeface="Courier New" panose="02070309020205020404" pitchFamily="49" charset="0"/>
              <a:ea typeface="SimSun" panose="02010600030101010101" pitchFamily="2" charset="-122"/>
              <a:cs typeface="Courier New" panose="02070309020205020404" pitchFamily="49" charset="0"/>
            </a:endParaRPr>
          </a:p>
        </p:txBody>
      </p:sp>
      <p:pic>
        <p:nvPicPr>
          <p:cNvPr id="8" name="Picture 7" descr="heap-20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8729" y="4175774"/>
            <a:ext cx="9892715" cy="651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84374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Insertion in Min-Max Heap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5"/>
            <a:ext cx="21683223" cy="1029244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Insert the new element at the end of the heap 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after the index of the last element).</a:t>
            </a: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Upheap the new element (fixing its heap property).</a:t>
            </a: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Upheap in min-max heap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is a bit different with min-heap or max-heap.</a:t>
            </a: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If the new node is on a min-level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- If new node’s parent is smaller than it then swap their value and </a:t>
            </a:r>
            <a:r>
              <a:rPr lang="en-AU" altLang="zh-CN" sz="36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upheapmax</a:t>
            </a: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from its parent.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- Else </a:t>
            </a:r>
            <a:r>
              <a:rPr lang="en-AU" altLang="zh-CN" sz="36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upheapmin</a:t>
            </a: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from the new node</a:t>
            </a: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If the new node is on a max-level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- If new node’s parent is larger than it then swap their value and </a:t>
            </a:r>
            <a:r>
              <a:rPr lang="en-AU" altLang="zh-CN" sz="36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upheapmin</a:t>
            </a: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from its parent.</a:t>
            </a:r>
            <a:b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- Else </a:t>
            </a:r>
            <a:r>
              <a:rPr lang="en-AU" altLang="zh-CN" sz="36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upheapmax</a:t>
            </a:r>
            <a:r>
              <a:rPr lang="en-AU" altLang="zh-CN" sz="36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from the new node</a:t>
            </a:r>
          </a:p>
        </p:txBody>
      </p:sp>
      <p:pic>
        <p:nvPicPr>
          <p:cNvPr id="13" name="Picture 7" descr="heap-20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417" y="2419728"/>
            <a:ext cx="9453027" cy="622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21834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30D7-DA68-5FF5-7C87-919FCB4B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21379-DAD4-41FF-E6CF-AFF10E6CE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72F2271-82AB-6F97-54DB-48887070E4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19342794" cy="7925085"/>
          </a:xfrm>
        </p:spPr>
        <p:txBody>
          <a:bodyPr>
            <a:normAutofit/>
          </a:bodyPr>
          <a:lstStyle/>
          <a:p>
            <a:pPr marL="504000" indent="-504000"/>
            <a:r>
              <a:rPr lang="en-AU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Heap Concept &amp; Application: Priority Queue</a:t>
            </a:r>
          </a:p>
          <a:p>
            <a:pPr marL="504000" indent="-504000"/>
            <a:r>
              <a:rPr lang="en-AU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Binary Heap</a:t>
            </a:r>
          </a:p>
          <a:p>
            <a:pPr marL="504000" indent="-504000"/>
            <a:r>
              <a:rPr lang="en-AU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Min-Heap</a:t>
            </a:r>
          </a:p>
          <a:p>
            <a:pPr marL="504000" indent="-504000"/>
            <a:r>
              <a:rPr lang="en-AU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Max-heap</a:t>
            </a:r>
          </a:p>
          <a:p>
            <a:pPr marL="504000" indent="-504000"/>
            <a:r>
              <a:rPr lang="en-AU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Min-Max Heap</a:t>
            </a:r>
          </a:p>
          <a:p>
            <a:pPr marL="504000" indent="-504000"/>
            <a:r>
              <a:rPr lang="en-AU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 Example using Linked List</a:t>
            </a:r>
          </a:p>
        </p:txBody>
      </p:sp>
    </p:spTree>
    <p:extLst>
      <p:ext uri="{BB962C8B-B14F-4D97-AF65-F5344CB8AC3E}">
        <p14:creationId xmlns:p14="http://schemas.microsoft.com/office/powerpoint/2010/main" val="8313322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Insertion in Min-Max Heap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4800"/>
              </a:spcBef>
            </a:pPr>
            <a:endParaRPr lang="en-AU" altLang="zh-CN" sz="4000" b="1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Upheapmin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Compare current node’s value with its grand-parent’s value.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If the current node’s value is smaller than its parent’s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then swap their values and continue upheapmin the grand-parent node.</a:t>
            </a: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Upheapmax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Compare current node’s value with its grand-parent’s value.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If the current node’s value is larger than its parent’s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then swap their values and continue upheapmax the grand-parent node.</a:t>
            </a: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896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EXAMPLE (Insert 50)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grpSp>
        <p:nvGrpSpPr>
          <p:cNvPr id="5" name="Canvas 1"/>
          <p:cNvGrpSpPr/>
          <p:nvPr/>
        </p:nvGrpSpPr>
        <p:grpSpPr>
          <a:xfrm>
            <a:off x="6829921" y="3118755"/>
            <a:ext cx="11306983" cy="6817138"/>
            <a:chOff x="0" y="0"/>
            <a:chExt cx="4495800" cy="2047875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4495800" cy="204787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172674" y="114301"/>
              <a:ext cx="466725" cy="342899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8</a:t>
              </a:r>
              <a:endParaRPr lang="en-US" sz="48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276350" y="5800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209925" y="5800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27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0960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84785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90825" y="10658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14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705225" y="10848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23825" y="15801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26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19175" y="15992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571625" y="158970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8" name="Straight Connector 17"/>
            <p:cNvCxnSpPr>
              <a:stCxn id="8" idx="3"/>
              <a:endCxn id="9" idx="7"/>
            </p:cNvCxnSpPr>
            <p:nvPr/>
          </p:nvCxnSpPr>
          <p:spPr>
            <a:xfrm flipH="1">
              <a:off x="1674725" y="406984"/>
              <a:ext cx="566299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" idx="5"/>
              <a:endCxn id="10" idx="1"/>
            </p:cNvCxnSpPr>
            <p:nvPr/>
          </p:nvCxnSpPr>
          <p:spPr>
            <a:xfrm>
              <a:off x="2571049" y="406984"/>
              <a:ext cx="707226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9" idx="3"/>
              <a:endCxn id="11" idx="7"/>
            </p:cNvCxnSpPr>
            <p:nvPr/>
          </p:nvCxnSpPr>
          <p:spPr>
            <a:xfrm flipH="1">
              <a:off x="1007975" y="872191"/>
              <a:ext cx="33672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5"/>
              <a:endCxn id="12" idx="1"/>
            </p:cNvCxnSpPr>
            <p:nvPr/>
          </p:nvCxnSpPr>
          <p:spPr>
            <a:xfrm>
              <a:off x="1674725" y="872191"/>
              <a:ext cx="24147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3"/>
              <a:endCxn id="13" idx="0"/>
            </p:cNvCxnSpPr>
            <p:nvPr/>
          </p:nvCxnSpPr>
          <p:spPr>
            <a:xfrm flipH="1">
              <a:off x="3024188" y="872191"/>
              <a:ext cx="254087" cy="193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0" idx="5"/>
              <a:endCxn id="14" idx="1"/>
            </p:cNvCxnSpPr>
            <p:nvPr/>
          </p:nvCxnSpPr>
          <p:spPr>
            <a:xfrm>
              <a:off x="3608300" y="872191"/>
              <a:ext cx="165275" cy="262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3"/>
              <a:endCxn id="15" idx="0"/>
            </p:cNvCxnSpPr>
            <p:nvPr/>
          </p:nvCxnSpPr>
          <p:spPr>
            <a:xfrm flipH="1">
              <a:off x="357188" y="1367491"/>
              <a:ext cx="320762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1" idx="5"/>
              <a:endCxn id="16" idx="0"/>
            </p:cNvCxnSpPr>
            <p:nvPr/>
          </p:nvCxnSpPr>
          <p:spPr>
            <a:xfrm>
              <a:off x="1007975" y="1367491"/>
              <a:ext cx="244563" cy="231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3"/>
              <a:endCxn id="17" idx="0"/>
            </p:cNvCxnSpPr>
            <p:nvPr/>
          </p:nvCxnSpPr>
          <p:spPr>
            <a:xfrm flipH="1">
              <a:off x="1804988" y="1367491"/>
              <a:ext cx="11121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227803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EXAMPLE (Insert 50)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grpSp>
        <p:nvGrpSpPr>
          <p:cNvPr id="5" name="Canvas 1"/>
          <p:cNvGrpSpPr/>
          <p:nvPr/>
        </p:nvGrpSpPr>
        <p:grpSpPr>
          <a:xfrm>
            <a:off x="6829921" y="3118755"/>
            <a:ext cx="11306983" cy="6817138"/>
            <a:chOff x="0" y="0"/>
            <a:chExt cx="4495800" cy="2047875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4495800" cy="204787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172674" y="114301"/>
              <a:ext cx="466725" cy="342899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8</a:t>
              </a:r>
              <a:endParaRPr lang="en-US" sz="48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276350" y="580050"/>
              <a:ext cx="466725" cy="34226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209925" y="5800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27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0960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84785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90825" y="10658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14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705225" y="10848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23825" y="15801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26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19175" y="15992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571625" y="158970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8" name="Straight Connector 17"/>
            <p:cNvCxnSpPr>
              <a:stCxn id="8" idx="3"/>
              <a:endCxn id="9" idx="7"/>
            </p:cNvCxnSpPr>
            <p:nvPr/>
          </p:nvCxnSpPr>
          <p:spPr>
            <a:xfrm flipH="1">
              <a:off x="1674725" y="406984"/>
              <a:ext cx="566299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8" idx="5"/>
              <a:endCxn id="10" idx="1"/>
            </p:cNvCxnSpPr>
            <p:nvPr/>
          </p:nvCxnSpPr>
          <p:spPr>
            <a:xfrm>
              <a:off x="2571049" y="406984"/>
              <a:ext cx="707226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9" idx="3"/>
              <a:endCxn id="11" idx="7"/>
            </p:cNvCxnSpPr>
            <p:nvPr/>
          </p:nvCxnSpPr>
          <p:spPr>
            <a:xfrm flipH="1">
              <a:off x="1007975" y="872191"/>
              <a:ext cx="33672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5"/>
              <a:endCxn id="12" idx="1"/>
            </p:cNvCxnSpPr>
            <p:nvPr/>
          </p:nvCxnSpPr>
          <p:spPr>
            <a:xfrm>
              <a:off x="1674725" y="872191"/>
              <a:ext cx="24147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3"/>
              <a:endCxn id="13" idx="0"/>
            </p:cNvCxnSpPr>
            <p:nvPr/>
          </p:nvCxnSpPr>
          <p:spPr>
            <a:xfrm flipH="1">
              <a:off x="3024188" y="872191"/>
              <a:ext cx="254087" cy="193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0" idx="5"/>
              <a:endCxn id="14" idx="1"/>
            </p:cNvCxnSpPr>
            <p:nvPr/>
          </p:nvCxnSpPr>
          <p:spPr>
            <a:xfrm>
              <a:off x="3608300" y="872191"/>
              <a:ext cx="165275" cy="262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3"/>
              <a:endCxn id="15" idx="0"/>
            </p:cNvCxnSpPr>
            <p:nvPr/>
          </p:nvCxnSpPr>
          <p:spPr>
            <a:xfrm flipH="1">
              <a:off x="357188" y="1367491"/>
              <a:ext cx="320762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1" idx="5"/>
              <a:endCxn id="16" idx="0"/>
            </p:cNvCxnSpPr>
            <p:nvPr/>
          </p:nvCxnSpPr>
          <p:spPr>
            <a:xfrm>
              <a:off x="1007975" y="1367491"/>
              <a:ext cx="244563" cy="231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3"/>
              <a:endCxn id="17" idx="0"/>
            </p:cNvCxnSpPr>
            <p:nvPr/>
          </p:nvCxnSpPr>
          <p:spPr>
            <a:xfrm flipH="1">
              <a:off x="1804988" y="1367491"/>
              <a:ext cx="11121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2241024" y="1589700"/>
              <a:ext cx="466725" cy="34226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50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8" name="Straight Connector 27"/>
            <p:cNvCxnSpPr>
              <a:stCxn id="12" idx="5"/>
              <a:endCxn id="27" idx="0"/>
            </p:cNvCxnSpPr>
            <p:nvPr/>
          </p:nvCxnSpPr>
          <p:spPr>
            <a:xfrm>
              <a:off x="2246225" y="1367491"/>
              <a:ext cx="22816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167377" y="10420534"/>
            <a:ext cx="20806923" cy="2708434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indent="-236538" algn="l"/>
            <a:endParaRPr lang="en-US" sz="4000">
              <a:latin typeface="+mj-lt"/>
              <a:cs typeface="Tahoma" panose="020B0604030504040204" pitchFamily="34" charset="0"/>
            </a:endParaRPr>
          </a:p>
          <a:p>
            <a:pPr lvl="1" indent="-236538" algn="l"/>
            <a:r>
              <a:rPr lang="en-US" sz="4000" b="1">
                <a:latin typeface="+mj-lt"/>
              </a:rPr>
              <a:t>Upheapmin</a:t>
            </a:r>
            <a:r>
              <a:rPr lang="en-US" sz="4000">
                <a:latin typeface="+mj-lt"/>
              </a:rPr>
              <a:t>  : 50 is larger than its parent, so do upheapmax</a:t>
            </a:r>
          </a:p>
          <a:p>
            <a:pPr lvl="1" indent="-236538" algn="l">
              <a:spcBef>
                <a:spcPts val="1200"/>
              </a:spcBef>
            </a:pPr>
            <a:r>
              <a:rPr lang="en-US" sz="4000" b="1">
                <a:latin typeface="+mj-lt"/>
              </a:rPr>
              <a:t>Upheapmax</a:t>
            </a:r>
            <a:r>
              <a:rPr lang="en-US" sz="4000">
                <a:latin typeface="+mj-lt"/>
              </a:rPr>
              <a:t> : 50 is larger than its grand-parent, so swap their value</a:t>
            </a:r>
          </a:p>
          <a:p>
            <a:pPr lvl="1" indent="-236538" algn="l"/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22055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EXAMPLE (Insert 50)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167377" y="10420534"/>
            <a:ext cx="20806923" cy="1938992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indent="-236538" algn="l"/>
            <a:endParaRPr lang="en-US" sz="4000">
              <a:latin typeface="+mj-lt"/>
              <a:cs typeface="Tahoma" panose="020B0604030504040204" pitchFamily="34" charset="0"/>
            </a:endParaRPr>
          </a:p>
          <a:p>
            <a:pPr lvl="1" indent="-236538" algn="l"/>
            <a:r>
              <a:rPr lang="en-AU" sz="4000" b="1">
                <a:latin typeface="+mj-lt"/>
              </a:rPr>
              <a:t>Upheapmax : </a:t>
            </a:r>
            <a:r>
              <a:rPr lang="en-AU" sz="4000">
                <a:latin typeface="+mj-lt"/>
              </a:rPr>
              <a:t>because node 50 doesn’t have grand-parent, the process is finished</a:t>
            </a:r>
            <a:endParaRPr lang="en-US" sz="4000">
              <a:latin typeface="+mj-lt"/>
            </a:endParaRPr>
          </a:p>
          <a:p>
            <a:pPr lvl="2" indent="-236538" algn="l"/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grpSp>
        <p:nvGrpSpPr>
          <p:cNvPr id="53" name="Canvas 1"/>
          <p:cNvGrpSpPr/>
          <p:nvPr/>
        </p:nvGrpSpPr>
        <p:grpSpPr>
          <a:xfrm>
            <a:off x="6829921" y="3118756"/>
            <a:ext cx="11306984" cy="6817137"/>
            <a:chOff x="0" y="0"/>
            <a:chExt cx="4495800" cy="2047875"/>
          </a:xfrm>
        </p:grpSpPr>
        <p:sp>
          <p:nvSpPr>
            <p:cNvPr id="54" name="Rectangle 53"/>
            <p:cNvSpPr/>
            <p:nvPr/>
          </p:nvSpPr>
          <p:spPr>
            <a:xfrm>
              <a:off x="0" y="0"/>
              <a:ext cx="4495800" cy="204787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172674" y="114301"/>
              <a:ext cx="466725" cy="342899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8</a:t>
              </a:r>
              <a:endParaRPr lang="en-US" sz="48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276350" y="580050"/>
              <a:ext cx="466725" cy="34226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50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3209925" y="5800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27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60960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84785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2790825" y="10658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14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705225" y="10848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3825" y="15801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26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019175" y="15992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571625" y="158970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65" name="Straight Connector 64"/>
            <p:cNvCxnSpPr>
              <a:stCxn id="55" idx="3"/>
              <a:endCxn id="56" idx="7"/>
            </p:cNvCxnSpPr>
            <p:nvPr/>
          </p:nvCxnSpPr>
          <p:spPr>
            <a:xfrm flipH="1">
              <a:off x="1674725" y="406984"/>
              <a:ext cx="566299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7" idx="1"/>
            </p:cNvCxnSpPr>
            <p:nvPr/>
          </p:nvCxnSpPr>
          <p:spPr>
            <a:xfrm>
              <a:off x="2571049" y="406984"/>
              <a:ext cx="707226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6" idx="3"/>
              <a:endCxn id="58" idx="7"/>
            </p:cNvCxnSpPr>
            <p:nvPr/>
          </p:nvCxnSpPr>
          <p:spPr>
            <a:xfrm flipH="1">
              <a:off x="1007975" y="872191"/>
              <a:ext cx="33672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6" idx="5"/>
              <a:endCxn id="59" idx="1"/>
            </p:cNvCxnSpPr>
            <p:nvPr/>
          </p:nvCxnSpPr>
          <p:spPr>
            <a:xfrm>
              <a:off x="1674725" y="872191"/>
              <a:ext cx="24147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57" idx="3"/>
              <a:endCxn id="60" idx="0"/>
            </p:cNvCxnSpPr>
            <p:nvPr/>
          </p:nvCxnSpPr>
          <p:spPr>
            <a:xfrm flipH="1">
              <a:off x="3024188" y="872191"/>
              <a:ext cx="254087" cy="193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57" idx="5"/>
              <a:endCxn id="61" idx="1"/>
            </p:cNvCxnSpPr>
            <p:nvPr/>
          </p:nvCxnSpPr>
          <p:spPr>
            <a:xfrm>
              <a:off x="3608300" y="872191"/>
              <a:ext cx="165275" cy="262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8" idx="3"/>
              <a:endCxn id="62" idx="0"/>
            </p:cNvCxnSpPr>
            <p:nvPr/>
          </p:nvCxnSpPr>
          <p:spPr>
            <a:xfrm flipH="1">
              <a:off x="357188" y="1367491"/>
              <a:ext cx="320762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58" idx="5"/>
              <a:endCxn id="63" idx="0"/>
            </p:cNvCxnSpPr>
            <p:nvPr/>
          </p:nvCxnSpPr>
          <p:spPr>
            <a:xfrm>
              <a:off x="1007975" y="1367491"/>
              <a:ext cx="244563" cy="231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9" idx="3"/>
              <a:endCxn id="64" idx="0"/>
            </p:cNvCxnSpPr>
            <p:nvPr/>
          </p:nvCxnSpPr>
          <p:spPr>
            <a:xfrm flipH="1">
              <a:off x="1804988" y="1367491"/>
              <a:ext cx="11121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2241024" y="1589700"/>
              <a:ext cx="466725" cy="34226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5" name="Straight Connector 74"/>
            <p:cNvCxnSpPr>
              <a:stCxn id="59" idx="5"/>
              <a:endCxn id="74" idx="0"/>
            </p:cNvCxnSpPr>
            <p:nvPr/>
          </p:nvCxnSpPr>
          <p:spPr>
            <a:xfrm>
              <a:off x="2246225" y="1367491"/>
              <a:ext cx="22816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57220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EXAMPLE (Insert 5)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167377" y="10420534"/>
            <a:ext cx="20806923" cy="2554545"/>
          </a:xfrm>
          <a:prstGeom prst="rect">
            <a:avLst/>
          </a:prstGeom>
          <a:solidFill>
            <a:srgbClr val="E4FDC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indent="-236538" algn="l"/>
            <a:endParaRPr lang="en-US" sz="4000">
              <a:latin typeface="+mj-lt"/>
              <a:cs typeface="Tahoma" panose="020B0604030504040204" pitchFamily="34" charset="0"/>
            </a:endParaRPr>
          </a:p>
          <a:p>
            <a:pPr lvl="1" indent="-236538" algn="l"/>
            <a:r>
              <a:rPr lang="en-AU" sz="4000" b="1">
                <a:latin typeface="+mj-lt"/>
              </a:rPr>
              <a:t>Upheapmin</a:t>
            </a:r>
            <a:r>
              <a:rPr lang="en-AU" sz="4000">
                <a:latin typeface="+mj-lt"/>
              </a:rPr>
              <a:t> : node 5 is smaller than its </a:t>
            </a:r>
            <a:r>
              <a:rPr lang="en-AU" sz="4000" b="1">
                <a:latin typeface="+mj-lt"/>
              </a:rPr>
              <a:t>parent</a:t>
            </a:r>
            <a:r>
              <a:rPr lang="en-AU" sz="4000">
                <a:latin typeface="+mj-lt"/>
              </a:rPr>
              <a:t>,</a:t>
            </a:r>
            <a:br>
              <a:rPr lang="en-AU" sz="4000">
                <a:latin typeface="+mj-lt"/>
              </a:rPr>
            </a:br>
            <a:r>
              <a:rPr lang="en-AU" sz="4000">
                <a:latin typeface="+mj-lt"/>
              </a:rPr>
              <a:t>                        so swap their value and continue upheapmin</a:t>
            </a:r>
          </a:p>
          <a:p>
            <a:pPr lvl="2" indent="-236538" algn="l"/>
            <a:r>
              <a:rPr lang="en-AU" sz="4000">
                <a:latin typeface="+mj-lt"/>
              </a:rPr>
              <a:t> </a:t>
            </a:r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grpSp>
        <p:nvGrpSpPr>
          <p:cNvPr id="129" name="Canvas 1"/>
          <p:cNvGrpSpPr/>
          <p:nvPr/>
        </p:nvGrpSpPr>
        <p:grpSpPr>
          <a:xfrm>
            <a:off x="6829920" y="3118756"/>
            <a:ext cx="11306984" cy="6817137"/>
            <a:chOff x="0" y="0"/>
            <a:chExt cx="4495800" cy="2047875"/>
          </a:xfrm>
        </p:grpSpPr>
        <p:sp>
          <p:nvSpPr>
            <p:cNvPr id="180" name="Rectangle 179"/>
            <p:cNvSpPr/>
            <p:nvPr/>
          </p:nvSpPr>
          <p:spPr>
            <a:xfrm>
              <a:off x="0" y="0"/>
              <a:ext cx="4495800" cy="204787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172674" y="114301"/>
              <a:ext cx="466725" cy="342899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8</a:t>
              </a:r>
              <a:endParaRPr lang="en-US" sz="48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1276350" y="58005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50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3209925" y="5800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27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60960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184785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2905125" y="1065825"/>
              <a:ext cx="466725" cy="34226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14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3705225" y="10848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123825" y="15801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26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1019175" y="15992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1571625" y="158970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91" name="Straight Connector 190"/>
            <p:cNvCxnSpPr>
              <a:stCxn id="181" idx="3"/>
              <a:endCxn id="182" idx="7"/>
            </p:cNvCxnSpPr>
            <p:nvPr/>
          </p:nvCxnSpPr>
          <p:spPr>
            <a:xfrm flipH="1">
              <a:off x="1674725" y="406984"/>
              <a:ext cx="566299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1" idx="5"/>
              <a:endCxn id="183" idx="1"/>
            </p:cNvCxnSpPr>
            <p:nvPr/>
          </p:nvCxnSpPr>
          <p:spPr>
            <a:xfrm>
              <a:off x="2571049" y="406984"/>
              <a:ext cx="707226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2" idx="3"/>
              <a:endCxn id="184" idx="7"/>
            </p:cNvCxnSpPr>
            <p:nvPr/>
          </p:nvCxnSpPr>
          <p:spPr>
            <a:xfrm flipH="1">
              <a:off x="1007975" y="872191"/>
              <a:ext cx="33672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82" idx="5"/>
              <a:endCxn id="185" idx="1"/>
            </p:cNvCxnSpPr>
            <p:nvPr/>
          </p:nvCxnSpPr>
          <p:spPr>
            <a:xfrm>
              <a:off x="1674725" y="872191"/>
              <a:ext cx="24147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183" idx="3"/>
              <a:endCxn id="186" idx="0"/>
            </p:cNvCxnSpPr>
            <p:nvPr/>
          </p:nvCxnSpPr>
          <p:spPr>
            <a:xfrm flipH="1">
              <a:off x="3138488" y="872191"/>
              <a:ext cx="139787" cy="193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83" idx="5"/>
              <a:endCxn id="187" idx="1"/>
            </p:cNvCxnSpPr>
            <p:nvPr/>
          </p:nvCxnSpPr>
          <p:spPr>
            <a:xfrm>
              <a:off x="3608300" y="872191"/>
              <a:ext cx="165275" cy="262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84" idx="3"/>
              <a:endCxn id="188" idx="0"/>
            </p:cNvCxnSpPr>
            <p:nvPr/>
          </p:nvCxnSpPr>
          <p:spPr>
            <a:xfrm flipH="1">
              <a:off x="357188" y="1367491"/>
              <a:ext cx="320762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84" idx="5"/>
              <a:endCxn id="189" idx="0"/>
            </p:cNvCxnSpPr>
            <p:nvPr/>
          </p:nvCxnSpPr>
          <p:spPr>
            <a:xfrm>
              <a:off x="1007975" y="1367491"/>
              <a:ext cx="244563" cy="231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85" idx="3"/>
              <a:endCxn id="190" idx="0"/>
            </p:cNvCxnSpPr>
            <p:nvPr/>
          </p:nvCxnSpPr>
          <p:spPr>
            <a:xfrm flipH="1">
              <a:off x="1804988" y="1367491"/>
              <a:ext cx="11121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Oval 199"/>
            <p:cNvSpPr/>
            <p:nvPr/>
          </p:nvSpPr>
          <p:spPr>
            <a:xfrm>
              <a:off x="2136249" y="158970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01" name="Straight Connector 200"/>
            <p:cNvCxnSpPr>
              <a:stCxn id="185" idx="5"/>
              <a:endCxn id="200" idx="0"/>
            </p:cNvCxnSpPr>
            <p:nvPr/>
          </p:nvCxnSpPr>
          <p:spPr>
            <a:xfrm>
              <a:off x="2246225" y="1367491"/>
              <a:ext cx="123387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2666025" y="1570650"/>
              <a:ext cx="466725" cy="34226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03" name="Straight Connector 202"/>
            <p:cNvCxnSpPr>
              <a:stCxn id="186" idx="3"/>
              <a:endCxn id="202" idx="0"/>
            </p:cNvCxnSpPr>
            <p:nvPr/>
          </p:nvCxnSpPr>
          <p:spPr>
            <a:xfrm flipH="1">
              <a:off x="2899388" y="1357966"/>
              <a:ext cx="74087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31659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EXAMPLE (Insert 5)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167377" y="10420534"/>
            <a:ext cx="20806923" cy="2554545"/>
          </a:xfrm>
          <a:prstGeom prst="rect">
            <a:avLst/>
          </a:prstGeom>
          <a:solidFill>
            <a:srgbClr val="E4FDC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indent="-236538" algn="l"/>
            <a:endParaRPr lang="en-US" sz="4000">
              <a:latin typeface="+mj-lt"/>
              <a:cs typeface="Tahoma" panose="020B0604030504040204" pitchFamily="34" charset="0"/>
            </a:endParaRPr>
          </a:p>
          <a:p>
            <a:pPr lvl="1" indent="-236538" algn="l"/>
            <a:r>
              <a:rPr lang="en-AU" sz="4000" b="1">
                <a:latin typeface="+mj-lt"/>
              </a:rPr>
              <a:t>Upheapmin</a:t>
            </a:r>
            <a:r>
              <a:rPr lang="en-AU" sz="4000">
                <a:latin typeface="+mj-lt"/>
              </a:rPr>
              <a:t> : node 5 is smaller than its </a:t>
            </a:r>
            <a:r>
              <a:rPr lang="en-AU" sz="4000" b="1">
                <a:latin typeface="+mj-lt"/>
              </a:rPr>
              <a:t>grand-parent</a:t>
            </a:r>
            <a:r>
              <a:rPr lang="en-AU" sz="4000">
                <a:latin typeface="+mj-lt"/>
              </a:rPr>
              <a:t>,</a:t>
            </a:r>
            <a:br>
              <a:rPr lang="en-AU" sz="4000">
                <a:latin typeface="+mj-lt"/>
              </a:rPr>
            </a:br>
            <a:r>
              <a:rPr lang="en-AU" sz="4000">
                <a:latin typeface="+mj-lt"/>
              </a:rPr>
              <a:t>                        so swap their value and continue upheapmin</a:t>
            </a:r>
            <a:endParaRPr lang="en-US" sz="4000">
              <a:latin typeface="+mj-lt"/>
            </a:endParaRPr>
          </a:p>
          <a:p>
            <a:pPr lvl="2" indent="-236538" algn="l"/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grpSp>
        <p:nvGrpSpPr>
          <p:cNvPr id="81" name="Canvas 1"/>
          <p:cNvGrpSpPr/>
          <p:nvPr/>
        </p:nvGrpSpPr>
        <p:grpSpPr>
          <a:xfrm>
            <a:off x="6829920" y="3118755"/>
            <a:ext cx="11306985" cy="6817137"/>
            <a:chOff x="0" y="0"/>
            <a:chExt cx="4495800" cy="2047875"/>
          </a:xfrm>
        </p:grpSpPr>
        <p:sp>
          <p:nvSpPr>
            <p:cNvPr id="82" name="Rectangle 81"/>
            <p:cNvSpPr/>
            <p:nvPr/>
          </p:nvSpPr>
          <p:spPr>
            <a:xfrm>
              <a:off x="0" y="0"/>
              <a:ext cx="4495800" cy="204787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2172674" y="114301"/>
              <a:ext cx="466725" cy="3428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8</a:t>
              </a:r>
              <a:endParaRPr lang="en-US" sz="48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276350" y="58005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50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209925" y="5800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27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0960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184785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905125" y="1065825"/>
              <a:ext cx="466725" cy="34226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3705225" y="10848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123825" y="15801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26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019175" y="15992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1571625" y="158970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93" name="Straight Connector 92"/>
            <p:cNvCxnSpPr>
              <a:stCxn id="83" idx="3"/>
              <a:endCxn id="84" idx="7"/>
            </p:cNvCxnSpPr>
            <p:nvPr/>
          </p:nvCxnSpPr>
          <p:spPr>
            <a:xfrm flipH="1">
              <a:off x="1674725" y="406984"/>
              <a:ext cx="566299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83" idx="5"/>
              <a:endCxn id="85" idx="1"/>
            </p:cNvCxnSpPr>
            <p:nvPr/>
          </p:nvCxnSpPr>
          <p:spPr>
            <a:xfrm>
              <a:off x="2571049" y="406984"/>
              <a:ext cx="707226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4" idx="3"/>
              <a:endCxn id="86" idx="7"/>
            </p:cNvCxnSpPr>
            <p:nvPr/>
          </p:nvCxnSpPr>
          <p:spPr>
            <a:xfrm flipH="1">
              <a:off x="1007975" y="872191"/>
              <a:ext cx="33672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84" idx="5"/>
              <a:endCxn id="87" idx="1"/>
            </p:cNvCxnSpPr>
            <p:nvPr/>
          </p:nvCxnSpPr>
          <p:spPr>
            <a:xfrm>
              <a:off x="1674725" y="872191"/>
              <a:ext cx="24147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85" idx="3"/>
              <a:endCxn id="88" idx="0"/>
            </p:cNvCxnSpPr>
            <p:nvPr/>
          </p:nvCxnSpPr>
          <p:spPr>
            <a:xfrm flipH="1">
              <a:off x="3138488" y="872191"/>
              <a:ext cx="139787" cy="193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5" idx="5"/>
              <a:endCxn id="89" idx="1"/>
            </p:cNvCxnSpPr>
            <p:nvPr/>
          </p:nvCxnSpPr>
          <p:spPr>
            <a:xfrm>
              <a:off x="3608300" y="872191"/>
              <a:ext cx="165275" cy="262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6" idx="3"/>
              <a:endCxn id="90" idx="0"/>
            </p:cNvCxnSpPr>
            <p:nvPr/>
          </p:nvCxnSpPr>
          <p:spPr>
            <a:xfrm flipH="1">
              <a:off x="357188" y="1367491"/>
              <a:ext cx="320762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86" idx="5"/>
              <a:endCxn id="91" idx="0"/>
            </p:cNvCxnSpPr>
            <p:nvPr/>
          </p:nvCxnSpPr>
          <p:spPr>
            <a:xfrm>
              <a:off x="1007975" y="1367491"/>
              <a:ext cx="244563" cy="231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87" idx="3"/>
              <a:endCxn id="92" idx="0"/>
            </p:cNvCxnSpPr>
            <p:nvPr/>
          </p:nvCxnSpPr>
          <p:spPr>
            <a:xfrm flipH="1">
              <a:off x="1804988" y="1367491"/>
              <a:ext cx="11121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>
              <a:off x="2136249" y="158970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03" name="Straight Connector 102"/>
            <p:cNvCxnSpPr>
              <a:stCxn id="87" idx="5"/>
              <a:endCxn id="102" idx="0"/>
            </p:cNvCxnSpPr>
            <p:nvPr/>
          </p:nvCxnSpPr>
          <p:spPr>
            <a:xfrm>
              <a:off x="2246225" y="1367491"/>
              <a:ext cx="123387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2666025" y="157065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14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05" name="Straight Connector 104"/>
            <p:cNvCxnSpPr>
              <a:stCxn id="88" idx="3"/>
              <a:endCxn id="104" idx="0"/>
            </p:cNvCxnSpPr>
            <p:nvPr/>
          </p:nvCxnSpPr>
          <p:spPr>
            <a:xfrm flipH="1">
              <a:off x="2899388" y="1357966"/>
              <a:ext cx="74087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920946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EXAMPLE (Insert 5)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167377" y="10420534"/>
            <a:ext cx="20806923" cy="1938992"/>
          </a:xfrm>
          <a:prstGeom prst="rect">
            <a:avLst/>
          </a:prstGeom>
          <a:solidFill>
            <a:srgbClr val="E4FDC3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indent="-236538" algn="l"/>
            <a:endParaRPr lang="en-US" sz="4000">
              <a:latin typeface="+mj-lt"/>
              <a:cs typeface="Tahoma" panose="020B0604030504040204" pitchFamily="34" charset="0"/>
            </a:endParaRPr>
          </a:p>
          <a:p>
            <a:pPr lvl="1" indent="-236538" algn="l"/>
            <a:r>
              <a:rPr lang="en-AU" sz="4000" b="1">
                <a:latin typeface="+mj-lt"/>
              </a:rPr>
              <a:t>Upheapmin</a:t>
            </a:r>
            <a:r>
              <a:rPr lang="en-AU" sz="4000">
                <a:latin typeface="+mj-lt"/>
              </a:rPr>
              <a:t> : because node 5 doesn’t have grand-parent, the process is finished</a:t>
            </a:r>
            <a:endParaRPr lang="en-US" sz="4000">
              <a:latin typeface="+mj-lt"/>
            </a:endParaRPr>
          </a:p>
          <a:p>
            <a:pPr lvl="2" indent="-236538" algn="l"/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grpSp>
        <p:nvGrpSpPr>
          <p:cNvPr id="82" name="Canvas 1"/>
          <p:cNvGrpSpPr/>
          <p:nvPr/>
        </p:nvGrpSpPr>
        <p:grpSpPr>
          <a:xfrm>
            <a:off x="6829921" y="3118755"/>
            <a:ext cx="11306984" cy="6817137"/>
            <a:chOff x="0" y="0"/>
            <a:chExt cx="4495800" cy="2047875"/>
          </a:xfrm>
        </p:grpSpPr>
        <p:sp>
          <p:nvSpPr>
            <p:cNvPr id="83" name="Rectangle 82"/>
            <p:cNvSpPr/>
            <p:nvPr/>
          </p:nvSpPr>
          <p:spPr>
            <a:xfrm>
              <a:off x="0" y="0"/>
              <a:ext cx="4495800" cy="204787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172674" y="114301"/>
              <a:ext cx="466725" cy="3428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en-US" sz="48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1276350" y="58005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50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3209925" y="5800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27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0960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184785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2905125" y="1065825"/>
              <a:ext cx="466725" cy="34226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3705225" y="10848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23825" y="15801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26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1019175" y="15992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1571625" y="158970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94" name="Straight Connector 93"/>
            <p:cNvCxnSpPr>
              <a:stCxn id="84" idx="3"/>
              <a:endCxn id="85" idx="7"/>
            </p:cNvCxnSpPr>
            <p:nvPr/>
          </p:nvCxnSpPr>
          <p:spPr>
            <a:xfrm flipH="1">
              <a:off x="1674725" y="406984"/>
              <a:ext cx="566299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4" idx="5"/>
              <a:endCxn id="86" idx="1"/>
            </p:cNvCxnSpPr>
            <p:nvPr/>
          </p:nvCxnSpPr>
          <p:spPr>
            <a:xfrm>
              <a:off x="2571049" y="406984"/>
              <a:ext cx="707226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85" idx="3"/>
              <a:endCxn id="87" idx="7"/>
            </p:cNvCxnSpPr>
            <p:nvPr/>
          </p:nvCxnSpPr>
          <p:spPr>
            <a:xfrm flipH="1">
              <a:off x="1007975" y="872191"/>
              <a:ext cx="33672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85" idx="5"/>
              <a:endCxn id="88" idx="1"/>
            </p:cNvCxnSpPr>
            <p:nvPr/>
          </p:nvCxnSpPr>
          <p:spPr>
            <a:xfrm>
              <a:off x="1674725" y="872191"/>
              <a:ext cx="24147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86" idx="3"/>
              <a:endCxn id="89" idx="0"/>
            </p:cNvCxnSpPr>
            <p:nvPr/>
          </p:nvCxnSpPr>
          <p:spPr>
            <a:xfrm flipH="1">
              <a:off x="3138488" y="872191"/>
              <a:ext cx="139787" cy="193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86" idx="5"/>
              <a:endCxn id="90" idx="1"/>
            </p:cNvCxnSpPr>
            <p:nvPr/>
          </p:nvCxnSpPr>
          <p:spPr>
            <a:xfrm>
              <a:off x="3608300" y="872191"/>
              <a:ext cx="165275" cy="262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87" idx="3"/>
              <a:endCxn id="91" idx="0"/>
            </p:cNvCxnSpPr>
            <p:nvPr/>
          </p:nvCxnSpPr>
          <p:spPr>
            <a:xfrm flipH="1">
              <a:off x="357188" y="1367491"/>
              <a:ext cx="320762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87" idx="5"/>
              <a:endCxn id="92" idx="0"/>
            </p:cNvCxnSpPr>
            <p:nvPr/>
          </p:nvCxnSpPr>
          <p:spPr>
            <a:xfrm>
              <a:off x="1007975" y="1367491"/>
              <a:ext cx="244563" cy="231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88" idx="3"/>
              <a:endCxn id="93" idx="0"/>
            </p:cNvCxnSpPr>
            <p:nvPr/>
          </p:nvCxnSpPr>
          <p:spPr>
            <a:xfrm flipH="1">
              <a:off x="1804988" y="1367491"/>
              <a:ext cx="11121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2136249" y="158970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04" name="Straight Connector 103"/>
            <p:cNvCxnSpPr>
              <a:stCxn id="88" idx="5"/>
              <a:endCxn id="103" idx="0"/>
            </p:cNvCxnSpPr>
            <p:nvPr/>
          </p:nvCxnSpPr>
          <p:spPr>
            <a:xfrm>
              <a:off x="2246225" y="1367491"/>
              <a:ext cx="123387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>
            <a:xfrm>
              <a:off x="2666025" y="157065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14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06" name="Straight Connector 105"/>
            <p:cNvCxnSpPr>
              <a:stCxn id="89" idx="3"/>
              <a:endCxn id="105" idx="0"/>
            </p:cNvCxnSpPr>
            <p:nvPr/>
          </p:nvCxnSpPr>
          <p:spPr>
            <a:xfrm flipH="1">
              <a:off x="2899388" y="1357966"/>
              <a:ext cx="74087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264448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Deletion in Min-Max Heap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5"/>
            <a:ext cx="21683223" cy="1029244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28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38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Deletion </a:t>
            </a: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of </a:t>
            </a:r>
            <a:r>
              <a:rPr lang="en-AU" altLang="zh-CN" sz="38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smallest element</a:t>
            </a:r>
          </a:p>
          <a:p>
            <a:pPr marL="966788" lvl="1" indent="-342900">
              <a:lnSpc>
                <a:spcPct val="120000"/>
              </a:lnSpc>
              <a:spcBef>
                <a:spcPts val="12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Replace root with the last element in heap.</a:t>
            </a:r>
          </a:p>
          <a:p>
            <a:pPr marL="966788" lvl="1" indent="-342900">
              <a:lnSpc>
                <a:spcPct val="120000"/>
              </a:lnSpc>
              <a:spcBef>
                <a:spcPts val="12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Decrease the number of element in heap.</a:t>
            </a:r>
          </a:p>
          <a:p>
            <a:pPr marL="966788" lvl="1" indent="-342900">
              <a:lnSpc>
                <a:spcPct val="120000"/>
              </a:lnSpc>
              <a:spcBef>
                <a:spcPts val="12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Downheapmin from root.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endParaRPr lang="en-AU" altLang="zh-CN" sz="38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Deletion</a:t>
            </a: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of </a:t>
            </a:r>
            <a:r>
              <a:rPr lang="en-AU" altLang="zh-CN" sz="38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largest element</a:t>
            </a:r>
          </a:p>
          <a:p>
            <a:pPr marL="966788" lvl="1" indent="-342900">
              <a:lnSpc>
                <a:spcPct val="120000"/>
              </a:lnSpc>
              <a:spcBef>
                <a:spcPts val="12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Replace either left-child or right child of root (depends on which one is larger)</a:t>
            </a:r>
            <a:b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with the last element in heap.</a:t>
            </a:r>
          </a:p>
          <a:p>
            <a:pPr marL="966788" lvl="1" indent="-342900">
              <a:lnSpc>
                <a:spcPct val="120000"/>
              </a:lnSpc>
              <a:spcBef>
                <a:spcPts val="12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Decrease the number of element in heap.</a:t>
            </a:r>
          </a:p>
          <a:p>
            <a:pPr marL="966788" lvl="1" indent="-342900">
              <a:lnSpc>
                <a:spcPct val="120000"/>
              </a:lnSpc>
              <a:spcBef>
                <a:spcPts val="1200"/>
              </a:spcBef>
            </a:pP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Downheapmax from the node.</a:t>
            </a:r>
          </a:p>
        </p:txBody>
      </p:sp>
      <p:pic>
        <p:nvPicPr>
          <p:cNvPr id="6" name="Picture 7" descr="heap-20.gif"/>
          <p:cNvPicPr>
            <a:picLocks noChangeAspect="1"/>
          </p:cNvPicPr>
          <p:nvPr/>
        </p:nvPicPr>
        <p:blipFill rotWithShape="1">
          <a:blip r:embed="rId3" cstate="print"/>
          <a:srcRect t="2190" b="2027"/>
          <a:stretch/>
        </p:blipFill>
        <p:spPr bwMode="auto">
          <a:xfrm>
            <a:off x="15374630" y="2457450"/>
            <a:ext cx="8556814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956471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Deletion in Min-Max Heap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5"/>
            <a:ext cx="21683223" cy="1055914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28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38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Downheapmin</a:t>
            </a:r>
          </a:p>
          <a:p>
            <a:pPr marL="966788" lvl="1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34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Let m is the smallest element</a:t>
            </a:r>
            <a:br>
              <a:rPr lang="en-AU" altLang="zh-CN" sz="34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4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in current node’s children and grandchildren (if any).</a:t>
            </a:r>
          </a:p>
          <a:p>
            <a:pPr marL="966788" lvl="1" indent="-342900">
              <a:lnSpc>
                <a:spcPct val="120000"/>
              </a:lnSpc>
              <a:spcBef>
                <a:spcPts val="2400"/>
              </a:spcBef>
            </a:pPr>
            <a:r>
              <a:rPr lang="en-AU" altLang="zh-CN" sz="34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If m is grandchildren of current node then</a:t>
            </a:r>
          </a:p>
          <a:p>
            <a:pPr marL="1546225" lvl="2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34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If m is smaller than current node then</a:t>
            </a:r>
          </a:p>
          <a:p>
            <a:pPr marL="2214563" lvl="3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34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Swap their value</a:t>
            </a:r>
          </a:p>
          <a:p>
            <a:pPr marL="2214563" lvl="3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34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If m is larger than its parent then swap their value</a:t>
            </a:r>
          </a:p>
          <a:p>
            <a:pPr marL="2214563" lvl="3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34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Continue downheapmin from m</a:t>
            </a:r>
          </a:p>
          <a:p>
            <a:pPr marL="966788" lvl="1" indent="-342900">
              <a:lnSpc>
                <a:spcPct val="120000"/>
              </a:lnSpc>
              <a:spcBef>
                <a:spcPts val="2400"/>
              </a:spcBef>
            </a:pPr>
            <a:r>
              <a:rPr lang="en-AU" altLang="zh-CN" sz="34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If m is children of current node then</a:t>
            </a:r>
          </a:p>
          <a:p>
            <a:pPr marL="1546225" lvl="2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34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If m is smaller than current node then</a:t>
            </a:r>
          </a:p>
          <a:p>
            <a:pPr marL="1546225" lvl="2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34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Swap their value</a:t>
            </a:r>
          </a:p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r>
              <a:rPr lang="en-AU" altLang="zh-CN" sz="38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Downheapmax</a:t>
            </a:r>
            <a:r>
              <a:rPr lang="en-AU" altLang="zh-CN" sz="38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is the same except that the relational operators are reversed.</a:t>
            </a:r>
          </a:p>
        </p:txBody>
      </p:sp>
      <p:pic>
        <p:nvPicPr>
          <p:cNvPr id="6" name="Picture 7" descr="heap-20.gif"/>
          <p:cNvPicPr>
            <a:picLocks noChangeAspect="1"/>
          </p:cNvPicPr>
          <p:nvPr/>
        </p:nvPicPr>
        <p:blipFill rotWithShape="1">
          <a:blip r:embed="rId3" cstate="print"/>
          <a:srcRect t="2190" b="2027"/>
          <a:stretch/>
        </p:blipFill>
        <p:spPr bwMode="auto">
          <a:xfrm>
            <a:off x="15374630" y="2457450"/>
            <a:ext cx="8556814" cy="540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430658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EXAMPLE (Delete Max)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167377" y="10420534"/>
            <a:ext cx="20806923" cy="1938992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indent="-236538" algn="l"/>
            <a:endParaRPr lang="en-US" sz="4000">
              <a:latin typeface="+mj-lt"/>
              <a:cs typeface="Tahoma" panose="020B0604030504040204" pitchFamily="34" charset="0"/>
            </a:endParaRPr>
          </a:p>
          <a:p>
            <a:pPr lvl="1" indent="0" algn="l"/>
            <a:r>
              <a:rPr lang="en-AU" sz="4000">
                <a:latin typeface="+mj-lt"/>
              </a:rPr>
              <a:t>Replace the max value and replace it with last node (</a:t>
            </a:r>
            <a:r>
              <a:rPr lang="en-AU" sz="4000" b="1">
                <a:latin typeface="+mj-lt"/>
              </a:rPr>
              <a:t>14</a:t>
            </a:r>
            <a:r>
              <a:rPr lang="en-AU" sz="4000">
                <a:latin typeface="+mj-lt"/>
              </a:rPr>
              <a:t>)</a:t>
            </a:r>
            <a:endParaRPr lang="en-US" sz="4000">
              <a:latin typeface="+mj-lt"/>
            </a:endParaRPr>
          </a:p>
          <a:p>
            <a:pPr lvl="2" indent="-236538" algn="l"/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grpSp>
        <p:nvGrpSpPr>
          <p:cNvPr id="151" name="Canvas 1"/>
          <p:cNvGrpSpPr/>
          <p:nvPr/>
        </p:nvGrpSpPr>
        <p:grpSpPr>
          <a:xfrm>
            <a:off x="6829921" y="3090181"/>
            <a:ext cx="11306984" cy="6845712"/>
            <a:chOff x="0" y="0"/>
            <a:chExt cx="4495800" cy="2047875"/>
          </a:xfrm>
        </p:grpSpPr>
        <p:sp>
          <p:nvSpPr>
            <p:cNvPr id="152" name="Rectangle 151"/>
            <p:cNvSpPr/>
            <p:nvPr/>
          </p:nvSpPr>
          <p:spPr>
            <a:xfrm>
              <a:off x="0" y="0"/>
              <a:ext cx="4495800" cy="204787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172674" y="114301"/>
              <a:ext cx="466725" cy="342899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en-US" sz="48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1276350" y="58005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50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3209925" y="5800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27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60960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184785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2905125" y="1065825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3705225" y="10848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123825" y="15801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26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1019175" y="15992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1571625" y="158970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63" name="Straight Connector 162"/>
            <p:cNvCxnSpPr>
              <a:stCxn id="153" idx="3"/>
              <a:endCxn id="154" idx="7"/>
            </p:cNvCxnSpPr>
            <p:nvPr/>
          </p:nvCxnSpPr>
          <p:spPr>
            <a:xfrm flipH="1">
              <a:off x="1674725" y="406984"/>
              <a:ext cx="566299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3" idx="5"/>
              <a:endCxn id="155" idx="1"/>
            </p:cNvCxnSpPr>
            <p:nvPr/>
          </p:nvCxnSpPr>
          <p:spPr>
            <a:xfrm>
              <a:off x="2571049" y="406984"/>
              <a:ext cx="707226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54" idx="3"/>
              <a:endCxn id="156" idx="7"/>
            </p:cNvCxnSpPr>
            <p:nvPr/>
          </p:nvCxnSpPr>
          <p:spPr>
            <a:xfrm flipH="1">
              <a:off x="1007975" y="872191"/>
              <a:ext cx="33672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54" idx="5"/>
              <a:endCxn id="157" idx="1"/>
            </p:cNvCxnSpPr>
            <p:nvPr/>
          </p:nvCxnSpPr>
          <p:spPr>
            <a:xfrm>
              <a:off x="1674725" y="872191"/>
              <a:ext cx="24147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5" idx="3"/>
              <a:endCxn id="158" idx="0"/>
            </p:cNvCxnSpPr>
            <p:nvPr/>
          </p:nvCxnSpPr>
          <p:spPr>
            <a:xfrm flipH="1">
              <a:off x="3138488" y="872191"/>
              <a:ext cx="139787" cy="193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55" idx="5"/>
              <a:endCxn id="159" idx="1"/>
            </p:cNvCxnSpPr>
            <p:nvPr/>
          </p:nvCxnSpPr>
          <p:spPr>
            <a:xfrm>
              <a:off x="3608300" y="872191"/>
              <a:ext cx="165275" cy="262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56" idx="3"/>
              <a:endCxn id="160" idx="0"/>
            </p:cNvCxnSpPr>
            <p:nvPr/>
          </p:nvCxnSpPr>
          <p:spPr>
            <a:xfrm flipH="1">
              <a:off x="357188" y="1367491"/>
              <a:ext cx="320762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6" idx="5"/>
              <a:endCxn id="161" idx="0"/>
            </p:cNvCxnSpPr>
            <p:nvPr/>
          </p:nvCxnSpPr>
          <p:spPr>
            <a:xfrm>
              <a:off x="1007975" y="1367491"/>
              <a:ext cx="244563" cy="231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57" idx="3"/>
              <a:endCxn id="162" idx="0"/>
            </p:cNvCxnSpPr>
            <p:nvPr/>
          </p:nvCxnSpPr>
          <p:spPr>
            <a:xfrm flipH="1">
              <a:off x="1804988" y="1367491"/>
              <a:ext cx="11121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/>
            <p:cNvSpPr/>
            <p:nvPr/>
          </p:nvSpPr>
          <p:spPr>
            <a:xfrm>
              <a:off x="2136249" y="158970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73" name="Straight Connector 172"/>
            <p:cNvCxnSpPr>
              <a:stCxn id="157" idx="5"/>
              <a:endCxn id="172" idx="0"/>
            </p:cNvCxnSpPr>
            <p:nvPr/>
          </p:nvCxnSpPr>
          <p:spPr>
            <a:xfrm>
              <a:off x="2246225" y="1367491"/>
              <a:ext cx="123387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/>
            <p:cNvSpPr/>
            <p:nvPr/>
          </p:nvSpPr>
          <p:spPr>
            <a:xfrm>
              <a:off x="2666025" y="157065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14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75" name="Straight Connector 174"/>
            <p:cNvCxnSpPr>
              <a:stCxn id="158" idx="3"/>
              <a:endCxn id="174" idx="0"/>
            </p:cNvCxnSpPr>
            <p:nvPr/>
          </p:nvCxnSpPr>
          <p:spPr>
            <a:xfrm flipH="1">
              <a:off x="2899388" y="1357966"/>
              <a:ext cx="74087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7020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Heap Concept &amp; Application: Priority Queue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HEAP Concept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042247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endParaRPr lang="en-AU" altLang="zh-CN" sz="2400" dirty="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A </a:t>
            </a:r>
            <a:r>
              <a:rPr lang="en-AU" altLang="zh-CN" sz="38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heap</a:t>
            </a:r>
            <a: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is a specialized tree-based data structure that satisfies </a:t>
            </a:r>
            <a:r>
              <a:rPr lang="en-AU" altLang="zh-CN" sz="38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heap property</a:t>
            </a:r>
            <a: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A binary heap is a </a:t>
            </a:r>
            <a:r>
              <a:rPr lang="en-AU" altLang="zh-CN" sz="38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complete binary tree </a:t>
            </a:r>
            <a: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in which every node satisfies </a:t>
            </a:r>
            <a:r>
              <a:rPr lang="en-AU" altLang="zh-CN" sz="38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heap property</a:t>
            </a:r>
            <a: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.</a:t>
            </a:r>
            <a:b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endParaRPr lang="en-AU" altLang="zh-CN" sz="3800" dirty="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AU" altLang="zh-CN" sz="3800" dirty="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AU" altLang="zh-CN" sz="3800" dirty="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AU" altLang="zh-CN" sz="3800" dirty="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AU" altLang="zh-CN" sz="3800" dirty="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US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Remember that </a:t>
            </a:r>
            <a: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complete binary tree</a:t>
            </a:r>
            <a:b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is a binary tree in which every level,</a:t>
            </a:r>
            <a:b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except possibly the last, is completely filled,</a:t>
            </a:r>
            <a:b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38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and all nodes are as far left as possible. </a:t>
            </a:r>
            <a:endParaRPr lang="en-AU" altLang="zh-CN" sz="4000" dirty="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6" name="Picture 6" descr="bt-3.gif"/>
          <p:cNvPicPr>
            <a:picLocks noChangeAspect="1"/>
          </p:cNvPicPr>
          <p:nvPr/>
        </p:nvPicPr>
        <p:blipFill rotWithShape="1">
          <a:blip r:embed="rId2" cstate="print"/>
          <a:srcRect r="8839"/>
          <a:stretch/>
        </p:blipFill>
        <p:spPr bwMode="auto">
          <a:xfrm>
            <a:off x="14554200" y="6515953"/>
            <a:ext cx="8496301" cy="600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19747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EXAMPLE (Delete Max)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167377" y="10420534"/>
            <a:ext cx="20806923" cy="2554545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indent="-236538" algn="l"/>
            <a:endParaRPr lang="en-US" sz="4000">
              <a:latin typeface="+mj-lt"/>
              <a:cs typeface="Tahoma" panose="020B0604030504040204" pitchFamily="34" charset="0"/>
            </a:endParaRPr>
          </a:p>
          <a:p>
            <a:pPr lvl="1" indent="0" algn="l"/>
            <a:r>
              <a:rPr lang="en-AU" sz="4000" b="1">
                <a:latin typeface="+mj-lt"/>
              </a:rPr>
              <a:t>Downheapmax</a:t>
            </a:r>
            <a:r>
              <a:rPr lang="en-AU" sz="4000">
                <a:latin typeface="+mj-lt"/>
              </a:rPr>
              <a:t> : find the largest value from its children and grand-children.</a:t>
            </a:r>
            <a:br>
              <a:rPr lang="en-AU" sz="4000">
                <a:latin typeface="+mj-lt"/>
              </a:rPr>
            </a:br>
            <a:r>
              <a:rPr lang="en-AU" sz="4000">
                <a:latin typeface="+mj-lt"/>
              </a:rPr>
              <a:t>                                After that, swap their value.</a:t>
            </a:r>
            <a:endParaRPr lang="en-US" sz="4000">
              <a:latin typeface="+mj-lt"/>
            </a:endParaRPr>
          </a:p>
          <a:p>
            <a:pPr lvl="2" indent="-236538" algn="l"/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grpSp>
        <p:nvGrpSpPr>
          <p:cNvPr id="123" name="Canvas 1"/>
          <p:cNvGrpSpPr/>
          <p:nvPr/>
        </p:nvGrpSpPr>
        <p:grpSpPr>
          <a:xfrm>
            <a:off x="6829921" y="3090181"/>
            <a:ext cx="11306984" cy="6845711"/>
            <a:chOff x="0" y="0"/>
            <a:chExt cx="4495800" cy="2047875"/>
          </a:xfrm>
        </p:grpSpPr>
        <p:sp>
          <p:nvSpPr>
            <p:cNvPr id="124" name="Rectangle 123"/>
            <p:cNvSpPr/>
            <p:nvPr/>
          </p:nvSpPr>
          <p:spPr>
            <a:xfrm>
              <a:off x="0" y="0"/>
              <a:ext cx="4495800" cy="204787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172674" y="114301"/>
              <a:ext cx="466725" cy="342899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en-US" sz="48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276350" y="58005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14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209925" y="5800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27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60960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184785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2905125" y="1065825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3705225" y="10848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123825" y="15801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26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1019175" y="15992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1571625" y="158970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35" name="Straight Connector 134"/>
            <p:cNvCxnSpPr>
              <a:stCxn id="125" idx="3"/>
              <a:endCxn id="126" idx="7"/>
            </p:cNvCxnSpPr>
            <p:nvPr/>
          </p:nvCxnSpPr>
          <p:spPr>
            <a:xfrm flipH="1">
              <a:off x="1674725" y="406984"/>
              <a:ext cx="566299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25" idx="5"/>
              <a:endCxn id="127" idx="1"/>
            </p:cNvCxnSpPr>
            <p:nvPr/>
          </p:nvCxnSpPr>
          <p:spPr>
            <a:xfrm>
              <a:off x="2571049" y="406984"/>
              <a:ext cx="707226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26" idx="3"/>
              <a:endCxn id="128" idx="7"/>
            </p:cNvCxnSpPr>
            <p:nvPr/>
          </p:nvCxnSpPr>
          <p:spPr>
            <a:xfrm flipH="1">
              <a:off x="1007975" y="872191"/>
              <a:ext cx="33672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26" idx="5"/>
              <a:endCxn id="129" idx="1"/>
            </p:cNvCxnSpPr>
            <p:nvPr/>
          </p:nvCxnSpPr>
          <p:spPr>
            <a:xfrm>
              <a:off x="1674725" y="872191"/>
              <a:ext cx="24147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27" idx="3"/>
              <a:endCxn id="130" idx="0"/>
            </p:cNvCxnSpPr>
            <p:nvPr/>
          </p:nvCxnSpPr>
          <p:spPr>
            <a:xfrm flipH="1">
              <a:off x="3138488" y="872191"/>
              <a:ext cx="139787" cy="193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7" idx="5"/>
              <a:endCxn id="131" idx="1"/>
            </p:cNvCxnSpPr>
            <p:nvPr/>
          </p:nvCxnSpPr>
          <p:spPr>
            <a:xfrm>
              <a:off x="3608300" y="872191"/>
              <a:ext cx="165275" cy="262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28" idx="3"/>
              <a:endCxn id="132" idx="0"/>
            </p:cNvCxnSpPr>
            <p:nvPr/>
          </p:nvCxnSpPr>
          <p:spPr>
            <a:xfrm flipH="1">
              <a:off x="357188" y="1367491"/>
              <a:ext cx="320762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28" idx="5"/>
              <a:endCxn id="133" idx="0"/>
            </p:cNvCxnSpPr>
            <p:nvPr/>
          </p:nvCxnSpPr>
          <p:spPr>
            <a:xfrm>
              <a:off x="1007975" y="1367491"/>
              <a:ext cx="244563" cy="231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29" idx="3"/>
              <a:endCxn id="134" idx="0"/>
            </p:cNvCxnSpPr>
            <p:nvPr/>
          </p:nvCxnSpPr>
          <p:spPr>
            <a:xfrm flipH="1">
              <a:off x="1804988" y="1367491"/>
              <a:ext cx="11121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/>
            <p:cNvSpPr/>
            <p:nvPr/>
          </p:nvSpPr>
          <p:spPr>
            <a:xfrm>
              <a:off x="2136249" y="158970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45" name="Straight Connector 144"/>
            <p:cNvCxnSpPr>
              <a:stCxn id="129" idx="5"/>
              <a:endCxn id="144" idx="0"/>
            </p:cNvCxnSpPr>
            <p:nvPr/>
          </p:nvCxnSpPr>
          <p:spPr>
            <a:xfrm>
              <a:off x="2246225" y="1367491"/>
              <a:ext cx="123387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46134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EXAMPLE (Delete Max)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167377" y="10420534"/>
            <a:ext cx="20806923" cy="2554545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indent="-236538" algn="l"/>
            <a:endParaRPr lang="en-US" sz="4000">
              <a:latin typeface="+mj-lt"/>
              <a:cs typeface="Tahoma" panose="020B0604030504040204" pitchFamily="34" charset="0"/>
            </a:endParaRPr>
          </a:p>
          <a:p>
            <a:pPr lvl="1" indent="0" algn="l"/>
            <a:r>
              <a:rPr lang="en-AU" sz="4000" b="1">
                <a:latin typeface="+mj-lt"/>
              </a:rPr>
              <a:t>Downheapmax</a:t>
            </a:r>
            <a:r>
              <a:rPr lang="en-AU" sz="4000">
                <a:latin typeface="+mj-lt"/>
              </a:rPr>
              <a:t> : because 14 parents is larger than 14,</a:t>
            </a:r>
            <a:br>
              <a:rPr lang="en-AU" sz="4000">
                <a:latin typeface="+mj-lt"/>
              </a:rPr>
            </a:br>
            <a:r>
              <a:rPr lang="en-AU" sz="4000">
                <a:latin typeface="+mj-lt"/>
              </a:rPr>
              <a:t>                                swap their value and continue downheapmax.</a:t>
            </a:r>
            <a:endParaRPr lang="en-US" sz="4000">
              <a:latin typeface="+mj-lt"/>
            </a:endParaRPr>
          </a:p>
          <a:p>
            <a:pPr lvl="2" indent="-236538" algn="l"/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grpSp>
        <p:nvGrpSpPr>
          <p:cNvPr id="123" name="Canvas 1"/>
          <p:cNvGrpSpPr/>
          <p:nvPr/>
        </p:nvGrpSpPr>
        <p:grpSpPr>
          <a:xfrm>
            <a:off x="6829921" y="3090181"/>
            <a:ext cx="11306984" cy="6845711"/>
            <a:chOff x="0" y="0"/>
            <a:chExt cx="4495800" cy="2047875"/>
          </a:xfrm>
        </p:grpSpPr>
        <p:sp>
          <p:nvSpPr>
            <p:cNvPr id="124" name="Rectangle 123"/>
            <p:cNvSpPr/>
            <p:nvPr/>
          </p:nvSpPr>
          <p:spPr>
            <a:xfrm>
              <a:off x="0" y="0"/>
              <a:ext cx="4495800" cy="204787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172674" y="114301"/>
              <a:ext cx="466725" cy="342899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en-US" sz="48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276350" y="58005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209925" y="5800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27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60960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1847850" y="1075350"/>
              <a:ext cx="466725" cy="342265"/>
            </a:xfrm>
            <a:prstGeom prst="ellipse">
              <a:avLst/>
            </a:prstGeom>
            <a:noFill/>
            <a:ln w="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2905125" y="1065825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3705225" y="10848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123825" y="15801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26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1019175" y="15992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1571625" y="158970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35" name="Straight Connector 134"/>
            <p:cNvCxnSpPr>
              <a:stCxn id="125" idx="3"/>
              <a:endCxn id="126" idx="7"/>
            </p:cNvCxnSpPr>
            <p:nvPr/>
          </p:nvCxnSpPr>
          <p:spPr>
            <a:xfrm flipH="1">
              <a:off x="1674725" y="406984"/>
              <a:ext cx="566299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25" idx="5"/>
              <a:endCxn id="127" idx="1"/>
            </p:cNvCxnSpPr>
            <p:nvPr/>
          </p:nvCxnSpPr>
          <p:spPr>
            <a:xfrm>
              <a:off x="2571049" y="406984"/>
              <a:ext cx="707226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26" idx="3"/>
              <a:endCxn id="128" idx="7"/>
            </p:cNvCxnSpPr>
            <p:nvPr/>
          </p:nvCxnSpPr>
          <p:spPr>
            <a:xfrm flipH="1">
              <a:off x="1007975" y="872191"/>
              <a:ext cx="33672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26" idx="5"/>
              <a:endCxn id="129" idx="1"/>
            </p:cNvCxnSpPr>
            <p:nvPr/>
          </p:nvCxnSpPr>
          <p:spPr>
            <a:xfrm>
              <a:off x="1674725" y="872191"/>
              <a:ext cx="24147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27" idx="3"/>
              <a:endCxn id="130" idx="0"/>
            </p:cNvCxnSpPr>
            <p:nvPr/>
          </p:nvCxnSpPr>
          <p:spPr>
            <a:xfrm flipH="1">
              <a:off x="3138488" y="872191"/>
              <a:ext cx="139787" cy="193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7" idx="5"/>
              <a:endCxn id="131" idx="1"/>
            </p:cNvCxnSpPr>
            <p:nvPr/>
          </p:nvCxnSpPr>
          <p:spPr>
            <a:xfrm>
              <a:off x="3608300" y="872191"/>
              <a:ext cx="165275" cy="262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28" idx="3"/>
              <a:endCxn id="132" idx="0"/>
            </p:cNvCxnSpPr>
            <p:nvPr/>
          </p:nvCxnSpPr>
          <p:spPr>
            <a:xfrm flipH="1">
              <a:off x="357188" y="1367491"/>
              <a:ext cx="320762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28" idx="5"/>
              <a:endCxn id="133" idx="0"/>
            </p:cNvCxnSpPr>
            <p:nvPr/>
          </p:nvCxnSpPr>
          <p:spPr>
            <a:xfrm>
              <a:off x="1007975" y="1367491"/>
              <a:ext cx="244563" cy="231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29" idx="3"/>
              <a:endCxn id="134" idx="0"/>
            </p:cNvCxnSpPr>
            <p:nvPr/>
          </p:nvCxnSpPr>
          <p:spPr>
            <a:xfrm flipH="1">
              <a:off x="1804988" y="1367491"/>
              <a:ext cx="11121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/>
            <p:cNvSpPr/>
            <p:nvPr/>
          </p:nvSpPr>
          <p:spPr>
            <a:xfrm>
              <a:off x="2136249" y="158970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14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45" name="Straight Connector 144"/>
            <p:cNvCxnSpPr>
              <a:stCxn id="129" idx="5"/>
              <a:endCxn id="144" idx="0"/>
            </p:cNvCxnSpPr>
            <p:nvPr/>
          </p:nvCxnSpPr>
          <p:spPr>
            <a:xfrm>
              <a:off x="2246225" y="1367491"/>
              <a:ext cx="123387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338758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Min-Max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EXAMPLE (Delete Max)</a:t>
            </a:r>
            <a:endParaRPr lang="en-US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4800"/>
              </a:spcBef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2167377" y="10420534"/>
            <a:ext cx="20806923" cy="1938992"/>
          </a:xfrm>
          <a:prstGeom prst="rect">
            <a:avLst/>
          </a:prstGeom>
          <a:solidFill>
            <a:srgbClr val="E0FCF9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indent="-236538" algn="l"/>
            <a:endParaRPr lang="en-US" sz="4000">
              <a:latin typeface="+mj-lt"/>
              <a:cs typeface="Tahoma" panose="020B0604030504040204" pitchFamily="34" charset="0"/>
            </a:endParaRPr>
          </a:p>
          <a:p>
            <a:pPr lvl="1" indent="0" algn="l"/>
            <a:r>
              <a:rPr lang="en-AU" sz="4000">
                <a:latin typeface="+mj-lt"/>
              </a:rPr>
              <a:t>Because 28 doesn’t have children or grand-children, the process is finished</a:t>
            </a:r>
            <a:endParaRPr lang="en-US" sz="4000">
              <a:latin typeface="+mj-lt"/>
            </a:endParaRPr>
          </a:p>
          <a:p>
            <a:pPr lvl="2" indent="-236538" algn="l"/>
            <a:endParaRPr lang="en-US" altLang="en-US" sz="4000">
              <a:solidFill>
                <a:schemeClr val="bg2">
                  <a:lumMod val="1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grpSp>
        <p:nvGrpSpPr>
          <p:cNvPr id="123" name="Canvas 1"/>
          <p:cNvGrpSpPr/>
          <p:nvPr/>
        </p:nvGrpSpPr>
        <p:grpSpPr>
          <a:xfrm>
            <a:off x="6829921" y="3090181"/>
            <a:ext cx="11306984" cy="6845711"/>
            <a:chOff x="0" y="0"/>
            <a:chExt cx="4495800" cy="2047875"/>
          </a:xfrm>
        </p:grpSpPr>
        <p:sp>
          <p:nvSpPr>
            <p:cNvPr id="124" name="Rectangle 123"/>
            <p:cNvSpPr/>
            <p:nvPr/>
          </p:nvSpPr>
          <p:spPr>
            <a:xfrm>
              <a:off x="0" y="0"/>
              <a:ext cx="4495800" cy="2047875"/>
            </a:xfrm>
            <a:prstGeom prst="rect">
              <a:avLst/>
            </a:prstGeom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172674" y="114301"/>
              <a:ext cx="466725" cy="342899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en-US" sz="48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276350" y="58005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35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209925" y="5800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27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60960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1847850" y="107535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14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2905125" y="1065825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3705225" y="10848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123825" y="158017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26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1019175" y="1599225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22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1571625" y="1589700"/>
              <a:ext cx="466725" cy="342265"/>
            </a:xfrm>
            <a:prstGeom prst="ellipse">
              <a:avLst/>
            </a:prstGeom>
            <a:noFill/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30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35" name="Straight Connector 134"/>
            <p:cNvCxnSpPr>
              <a:stCxn id="125" idx="3"/>
              <a:endCxn id="126" idx="7"/>
            </p:cNvCxnSpPr>
            <p:nvPr/>
          </p:nvCxnSpPr>
          <p:spPr>
            <a:xfrm flipH="1">
              <a:off x="1674725" y="406984"/>
              <a:ext cx="566299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25" idx="5"/>
              <a:endCxn id="127" idx="1"/>
            </p:cNvCxnSpPr>
            <p:nvPr/>
          </p:nvCxnSpPr>
          <p:spPr>
            <a:xfrm>
              <a:off x="2571049" y="406984"/>
              <a:ext cx="707226" cy="223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26" idx="3"/>
              <a:endCxn id="128" idx="7"/>
            </p:cNvCxnSpPr>
            <p:nvPr/>
          </p:nvCxnSpPr>
          <p:spPr>
            <a:xfrm flipH="1">
              <a:off x="1007975" y="872191"/>
              <a:ext cx="33672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26" idx="5"/>
              <a:endCxn id="129" idx="1"/>
            </p:cNvCxnSpPr>
            <p:nvPr/>
          </p:nvCxnSpPr>
          <p:spPr>
            <a:xfrm>
              <a:off x="1674725" y="872191"/>
              <a:ext cx="241475" cy="253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27" idx="3"/>
              <a:endCxn id="130" idx="0"/>
            </p:cNvCxnSpPr>
            <p:nvPr/>
          </p:nvCxnSpPr>
          <p:spPr>
            <a:xfrm flipH="1">
              <a:off x="3138488" y="872191"/>
              <a:ext cx="139787" cy="193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7" idx="5"/>
              <a:endCxn id="131" idx="1"/>
            </p:cNvCxnSpPr>
            <p:nvPr/>
          </p:nvCxnSpPr>
          <p:spPr>
            <a:xfrm>
              <a:off x="3608300" y="872191"/>
              <a:ext cx="165275" cy="262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28" idx="3"/>
              <a:endCxn id="132" idx="0"/>
            </p:cNvCxnSpPr>
            <p:nvPr/>
          </p:nvCxnSpPr>
          <p:spPr>
            <a:xfrm flipH="1">
              <a:off x="357188" y="1367491"/>
              <a:ext cx="320762" cy="2126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28" idx="5"/>
              <a:endCxn id="133" idx="0"/>
            </p:cNvCxnSpPr>
            <p:nvPr/>
          </p:nvCxnSpPr>
          <p:spPr>
            <a:xfrm>
              <a:off x="1007975" y="1367491"/>
              <a:ext cx="244563" cy="231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129" idx="3"/>
              <a:endCxn id="134" idx="0"/>
            </p:cNvCxnSpPr>
            <p:nvPr/>
          </p:nvCxnSpPr>
          <p:spPr>
            <a:xfrm flipH="1">
              <a:off x="1804988" y="1367491"/>
              <a:ext cx="111212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/>
            <p:cNvSpPr/>
            <p:nvPr/>
          </p:nvSpPr>
          <p:spPr>
            <a:xfrm>
              <a:off x="2136249" y="1589700"/>
              <a:ext cx="466725" cy="342265"/>
            </a:xfrm>
            <a:prstGeom prst="ellipse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8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28</a:t>
              </a:r>
              <a:endParaRPr lang="en-US" sz="54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45" name="Straight Connector 144"/>
            <p:cNvCxnSpPr>
              <a:stCxn id="129" idx="5"/>
              <a:endCxn id="144" idx="0"/>
            </p:cNvCxnSpPr>
            <p:nvPr/>
          </p:nvCxnSpPr>
          <p:spPr>
            <a:xfrm>
              <a:off x="2246225" y="1367491"/>
              <a:ext cx="123387" cy="222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48800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/>
              <a:t>Program Example using Linked List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Heaps -- Linked-list Implementation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156856"/>
            <a:ext cx="19342794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r="16120"/>
          <a:stretch/>
        </p:blipFill>
        <p:spPr>
          <a:xfrm>
            <a:off x="11447409" y="2382339"/>
            <a:ext cx="12649721" cy="11333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r="18287"/>
          <a:stretch/>
        </p:blipFill>
        <p:spPr>
          <a:xfrm>
            <a:off x="298640" y="3156855"/>
            <a:ext cx="5136776" cy="8639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r="35965"/>
          <a:stretch/>
        </p:blipFill>
        <p:spPr>
          <a:xfrm>
            <a:off x="5569886" y="3156855"/>
            <a:ext cx="5725643" cy="517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0703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/>
              <a:t>Program Example using Linked List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Heaps -- Linked-list Implementation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156856"/>
            <a:ext cx="19342794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67377" y="3032774"/>
            <a:ext cx="21221542" cy="10553684"/>
            <a:chOff x="11789163" y="7611034"/>
            <a:chExt cx="12030715" cy="59829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rcRect t="47806" b="1043"/>
            <a:stretch/>
          </p:blipFill>
          <p:spPr>
            <a:xfrm>
              <a:off x="17914378" y="7611035"/>
              <a:ext cx="5905500" cy="598299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rcRect b="52194"/>
            <a:stretch/>
          </p:blipFill>
          <p:spPr>
            <a:xfrm>
              <a:off x="11789163" y="7611034"/>
              <a:ext cx="5905500" cy="5591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28523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/>
              <a:t>Program Example using Linked List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Heaps -- Linked-list Implementation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156856"/>
            <a:ext cx="19342794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67377" y="3223273"/>
            <a:ext cx="18573566" cy="9730725"/>
            <a:chOff x="2167377" y="3223274"/>
            <a:chExt cx="8254123" cy="43243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67377" y="3223274"/>
              <a:ext cx="3619500" cy="43243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92500" y="3223274"/>
              <a:ext cx="3429000" cy="4324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063242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918857"/>
            <a:ext cx="20191880" cy="8425543"/>
          </a:xfrm>
        </p:spPr>
        <p:txBody>
          <a:bodyPr>
            <a:normAutofit fontScale="92500" lnSpcReduction="10000"/>
          </a:bodyPr>
          <a:lstStyle/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Sridhar. 2015. Design and Analysis of Algorithms. Oxford University Press. New Delhi. ISBN: 9780198093695. Chapter 6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Reema Thareja. 2014. Data structures using C. Oxford University Press. New Delhi. ISBN:9780198099307. Chapter 11 &amp; 12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Thomas H. Cormen, Charles E. Leiserson, Ronald L. Rivest, &amp; Clifford Stein. (2009). Introduction to Algorithms. 03. The MIT Press. London. ISBN: 9780262033848. Chapter 6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Heap, https://visualgo.net/en/heap?slide=1 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https://opendsa-server.cs.vt.edu/ODSA/Books/Everything/html/Heaps.html</a:t>
            </a:r>
          </a:p>
          <a:p>
            <a:pPr marL="504000" indent="-504000">
              <a:spcBef>
                <a:spcPts val="3500"/>
              </a:spcBef>
              <a:buSzPct val="100000"/>
            </a:pPr>
            <a:r>
              <a:rPr lang="en-US" sz="4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http://tsao.wikidot.com/heap-explicit-implementation</a:t>
            </a:r>
          </a:p>
          <a:p>
            <a:pPr marL="504000" indent="-504000">
              <a:spcBef>
                <a:spcPts val="3500"/>
              </a:spcBef>
              <a:buSzPct val="100000"/>
            </a:pPr>
            <a:endParaRPr lang="en-US" sz="4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9930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Heap Concept &amp; Application: Priority Queue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Application: Priority Queue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endParaRPr lang="en-AU" altLang="zh-CN" sz="2400" dirty="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There are many situations, both in real life and in computing applications,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where we wish to choose the next “most important”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from a collection of people, tasks, or objects.</a:t>
            </a:r>
          </a:p>
          <a:p>
            <a:pPr marL="342900" indent="-342900">
              <a:lnSpc>
                <a:spcPct val="120000"/>
              </a:lnSpc>
            </a:pP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For example, doctors in a hospital emergency room often choose to see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next “most critical” patient rather than the one who arrived first.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When scheduling programs for execution in a multitasking operating system,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at any given moment there might be several programs (usually called </a:t>
            </a:r>
            <a:r>
              <a:rPr lang="en-AU" altLang="zh-CN" sz="40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jobs</a:t>
            </a: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) ready to run.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The next job selected is the one with the highest </a:t>
            </a:r>
            <a:r>
              <a:rPr lang="en-AU" altLang="zh-CN" sz="40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priority</a:t>
            </a: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. </a:t>
            </a:r>
          </a:p>
          <a:p>
            <a:pPr marL="342900" indent="-342900">
              <a:lnSpc>
                <a:spcPct val="120000"/>
              </a:lnSpc>
            </a:pPr>
            <a:r>
              <a:rPr lang="en-AU" altLang="zh-CN" sz="40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Priority</a:t>
            </a: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is indicated by a particular value associated with the job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(and might change while the job remains in the wait list).</a:t>
            </a:r>
          </a:p>
        </p:txBody>
      </p:sp>
    </p:spTree>
    <p:extLst>
      <p:ext uri="{BB962C8B-B14F-4D97-AF65-F5344CB8AC3E}">
        <p14:creationId xmlns:p14="http://schemas.microsoft.com/office/powerpoint/2010/main" val="15743824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Heap Concept &amp; Application: Priority Queue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Application: Priority Queue</a:t>
            </a:r>
            <a:endParaRPr lang="en-US" dirty="0"/>
          </a:p>
        </p:txBody>
      </p:sp>
      <p:pic>
        <p:nvPicPr>
          <p:cNvPr id="4" name="Picture 2" descr="Love Me Some Coding | Love Some Coding | Love Coding | Folau Kaveinga">
            <a:extLst>
              <a:ext uri="{FF2B5EF4-FFF2-40B4-BE49-F238E27FC236}">
                <a16:creationId xmlns:a16="http://schemas.microsoft.com/office/drawing/2014/main" id="{8DEBC617-4B3B-FD1C-DAEC-C62840B60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6"/>
          <a:stretch/>
        </p:blipFill>
        <p:spPr bwMode="auto">
          <a:xfrm>
            <a:off x="3309311" y="3657600"/>
            <a:ext cx="17765378" cy="84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0663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Heap Concept &amp; Application: Priority Queue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Application: Priority Queue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endParaRPr lang="en-AU" altLang="zh-CN" sz="2400" dirty="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</a:pP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When a collection of objects is organized by importance or priority,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we call this a </a:t>
            </a:r>
            <a:r>
              <a:rPr lang="en-AU" altLang="zh-CN" sz="40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priority queue</a:t>
            </a: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 </a:t>
            </a:r>
            <a:r>
              <a:rPr lang="en-AU" altLang="zh-CN" sz="40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normal queue </a:t>
            </a: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data structure will not implement a priority queue efficiently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because search for the element with highest priority will take </a:t>
            </a:r>
            <a:r>
              <a:rPr lang="en-AU" altLang="zh-CN" sz="4000" b="1" dirty="0" err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Θ</a:t>
            </a:r>
            <a:r>
              <a:rPr lang="en-AU" altLang="zh-CN" sz="40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(n)</a:t>
            </a: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time.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 list, whether sorted or not, will also require </a:t>
            </a:r>
            <a:r>
              <a:rPr lang="en-AU" altLang="zh-CN" sz="4000" b="1" dirty="0" err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Θ</a:t>
            </a:r>
            <a:r>
              <a:rPr lang="en-AU" altLang="zh-CN" sz="40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(n)</a:t>
            </a: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time for either insertion or removal.</a:t>
            </a:r>
          </a:p>
          <a:p>
            <a:pPr marL="342900" indent="-342900">
              <a:lnSpc>
                <a:spcPct val="120000"/>
              </a:lnSpc>
            </a:pP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 BST that organizes records by priority could be used,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with the total of  n  inserts and  n  remove operations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requiring </a:t>
            </a:r>
            <a:r>
              <a:rPr lang="en-AU" altLang="zh-CN" sz="4000" b="1" dirty="0" err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Θ</a:t>
            </a:r>
            <a:r>
              <a:rPr lang="en-AU" altLang="zh-CN" sz="40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(</a:t>
            </a:r>
            <a:r>
              <a:rPr lang="en-AU" altLang="zh-CN" sz="4000" b="1" dirty="0" err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nlogn</a:t>
            </a:r>
            <a:r>
              <a:rPr lang="en-AU" altLang="zh-CN" sz="4000" b="1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)</a:t>
            </a: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time in the average case.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However, there is always the possibility that the BST will become unbalanced,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leading to bad performance. </a:t>
            </a:r>
          </a:p>
        </p:txBody>
      </p:sp>
    </p:spTree>
    <p:extLst>
      <p:ext uri="{BB962C8B-B14F-4D97-AF65-F5344CB8AC3E}">
        <p14:creationId xmlns:p14="http://schemas.microsoft.com/office/powerpoint/2010/main" val="16163849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Heap Concept &amp; Application: Priority Queue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Application: Priority Queue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7" y="3156856"/>
            <a:ext cx="19397224" cy="979714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40000"/>
              </a:lnSpc>
            </a:pP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Heap is an efficient implementation of priority queue data structure.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-  find-min     : find the smallest element in the heap.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-  Insert          : insert a new element into the heap.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 -  delete-min : delete the smallest element from the heap.</a:t>
            </a:r>
            <a:b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 dirty="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delete-min is also called pop, and insert is called push.</a:t>
            </a:r>
          </a:p>
        </p:txBody>
      </p:sp>
    </p:spTree>
    <p:extLst>
      <p:ext uri="{BB962C8B-B14F-4D97-AF65-F5344CB8AC3E}">
        <p14:creationId xmlns:p14="http://schemas.microsoft.com/office/powerpoint/2010/main" val="23741781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138F-EFD5-E641-E70A-BB214EFF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BINARY HEAP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728F-003C-7D1E-53EE-5CB26723A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EDBFB7-134F-36FB-A892-C6DFA0930D4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67376" y="3156856"/>
            <a:ext cx="21683223" cy="97971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A binary heap is a </a:t>
            </a:r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complete binary tree </a:t>
            </a: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in which every node satisfies the heap property.</a:t>
            </a:r>
          </a:p>
          <a:p>
            <a:pPr marL="342900" indent="-342900">
              <a:lnSpc>
                <a:spcPct val="120000"/>
              </a:lnSpc>
            </a:pP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What kind of heap property?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-  </a:t>
            </a:r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Min Heap</a:t>
            </a: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: each node’s element is smaller than its children’s.</a:t>
            </a:r>
            <a:b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</a:b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 -  </a:t>
            </a:r>
            <a:r>
              <a:rPr lang="en-AU" altLang="zh-CN" sz="4000" b="1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Max Heap</a:t>
            </a:r>
            <a:r>
              <a:rPr lang="en-AU" altLang="zh-CN" sz="4000">
                <a:latin typeface="+mj-lt"/>
                <a:ea typeface="SimSun" panose="02010600030101010101" pitchFamily="2" charset="-122"/>
                <a:cs typeface="Tahoma" panose="020B0604030504040204" pitchFamily="34" charset="0"/>
              </a:rPr>
              <a:t>: each node’s element is larger than its children’s.</a:t>
            </a:r>
          </a:p>
          <a:p>
            <a:pPr marL="342900" indent="-342900">
              <a:lnSpc>
                <a:spcPct val="120000"/>
              </a:lnSpc>
            </a:pPr>
            <a:endParaRPr lang="en-AU" altLang="zh-CN" sz="4000">
              <a:latin typeface="+mj-lt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4" y="7104210"/>
            <a:ext cx="14609923" cy="60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603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NUS Learning Object Slide Template 2023  -  Read-Only" id="{0B9ADDDE-C7FD-42D8-83B7-6621693F3C5D}" vid="{472DF894-1FEC-4319-A5F3-1F8BDBEC1F3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21_BasicWhite</Template>
  <TotalTime>1275</TotalTime>
  <Words>2509</Words>
  <Application>Microsoft Macintosh PowerPoint</Application>
  <PresentationFormat>Custom</PresentationFormat>
  <Paragraphs>353</Paragraphs>
  <Slides>46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Open Sans</vt:lpstr>
      <vt:lpstr>OCRB</vt:lpstr>
      <vt:lpstr>Arial</vt:lpstr>
      <vt:lpstr>Times New Roman</vt:lpstr>
      <vt:lpstr>Open Sans Light</vt:lpstr>
      <vt:lpstr>Open Sans ExtraBold</vt:lpstr>
      <vt:lpstr>Open Sans Semibold</vt:lpstr>
      <vt:lpstr>Courier New</vt:lpstr>
      <vt:lpstr>Tahoma</vt:lpstr>
      <vt:lpstr>21_BasicWhite</vt:lpstr>
      <vt:lpstr>HEAPS</vt:lpstr>
      <vt:lpstr>Learning outcomes</vt:lpstr>
      <vt:lpstr>Subtopics</vt:lpstr>
      <vt:lpstr>Heap Concept &amp; Application: Priority Queue</vt:lpstr>
      <vt:lpstr>Heap Concept &amp; Application: Priority Queue</vt:lpstr>
      <vt:lpstr>Heap Concept &amp; Application: Priority Queue</vt:lpstr>
      <vt:lpstr>Heap Concept &amp; Application: Priority Queue</vt:lpstr>
      <vt:lpstr>Heap Concept &amp; Application: Priority Queue</vt:lpstr>
      <vt:lpstr>BINARY HEAP Concept</vt:lpstr>
      <vt:lpstr>BINARY HEAP CONCEPT</vt:lpstr>
      <vt:lpstr>MIN HEAP</vt:lpstr>
      <vt:lpstr>MIN HEAP</vt:lpstr>
      <vt:lpstr>MIN HEAP</vt:lpstr>
      <vt:lpstr>MIN HEAP</vt:lpstr>
      <vt:lpstr>MIN HEAP</vt:lpstr>
      <vt:lpstr>MIN HEAP</vt:lpstr>
      <vt:lpstr>MIN HEAP</vt:lpstr>
      <vt:lpstr>MIN HEAP</vt:lpstr>
      <vt:lpstr>MIN HEAP</vt:lpstr>
      <vt:lpstr>MIN HEAP</vt:lpstr>
      <vt:lpstr>MIN HEAP</vt:lpstr>
      <vt:lpstr>MIN HEAP</vt:lpstr>
      <vt:lpstr>MIN HEAP</vt:lpstr>
      <vt:lpstr>MIN HEAP</vt:lpstr>
      <vt:lpstr>MIN HEAP</vt:lpstr>
      <vt:lpstr>MAX HEAP</vt:lpstr>
      <vt:lpstr>Min-Max Heap</vt:lpstr>
      <vt:lpstr>Min-Max Heap</vt:lpstr>
      <vt:lpstr>Min-Max Heap</vt:lpstr>
      <vt:lpstr>Min-Max Heap</vt:lpstr>
      <vt:lpstr>Min-Max Heap</vt:lpstr>
      <vt:lpstr>Min-Max Heap</vt:lpstr>
      <vt:lpstr>Min-Max Heap</vt:lpstr>
      <vt:lpstr>Min-Max Heap</vt:lpstr>
      <vt:lpstr>Min-Max Heap</vt:lpstr>
      <vt:lpstr>Min-Max Heap</vt:lpstr>
      <vt:lpstr>Min-Max Heap</vt:lpstr>
      <vt:lpstr>Min-Max Heap</vt:lpstr>
      <vt:lpstr>Min-Max Heap</vt:lpstr>
      <vt:lpstr>Min-Max Heap</vt:lpstr>
      <vt:lpstr>Min-Max Heap</vt:lpstr>
      <vt:lpstr>Min-Max Heap</vt:lpstr>
      <vt:lpstr>Program Example using Linked List</vt:lpstr>
      <vt:lpstr>Program Example using Linked List</vt:lpstr>
      <vt:lpstr>Program Example using Linked List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TRIES</dc:title>
  <dc:creator>Lili</dc:creator>
  <cp:lastModifiedBy>HENRY LUCKY</cp:lastModifiedBy>
  <cp:revision>30</cp:revision>
  <dcterms:created xsi:type="dcterms:W3CDTF">2023-11-16T08:05:07Z</dcterms:created>
  <dcterms:modified xsi:type="dcterms:W3CDTF">2024-01-10T12:37:27Z</dcterms:modified>
</cp:coreProperties>
</file>